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5" r:id="rId3"/>
    <p:sldId id="418" r:id="rId4"/>
    <p:sldId id="439" r:id="rId5"/>
    <p:sldId id="419" r:id="rId6"/>
    <p:sldId id="259" r:id="rId7"/>
    <p:sldId id="417" r:id="rId8"/>
    <p:sldId id="420" r:id="rId9"/>
    <p:sldId id="440" r:id="rId10"/>
    <p:sldId id="441" r:id="rId11"/>
    <p:sldId id="442" r:id="rId12"/>
    <p:sldId id="443" r:id="rId13"/>
    <p:sldId id="424" r:id="rId14"/>
    <p:sldId id="437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214312" marR="0" indent="-214312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▪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1pPr>
    <a:lvl2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2pPr>
    <a:lvl3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3pPr>
    <a:lvl4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4pPr>
    <a:lvl5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5pPr>
    <a:lvl6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6pPr>
    <a:lvl7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7pPr>
    <a:lvl8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8pPr>
    <a:lvl9pPr marL="0" marR="0" indent="0" algn="l" defTabSz="914400" rtl="0" fontAlgn="auto" latinLnBrk="0" hangingPunct="0">
      <a:lnSpc>
        <a:spcPct val="150000"/>
      </a:lnSpc>
      <a:spcBef>
        <a:spcPts val="0"/>
      </a:spcBef>
      <a:spcAft>
        <a:spcPts val="0"/>
      </a:spcAft>
      <a:buClr>
        <a:srgbClr val="CCCCCC"/>
      </a:buClr>
      <a:buSzPct val="100000"/>
      <a:buFont typeface="Helvetica"/>
      <a:buChar char="-"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Nunito Sans"/>
        <a:ea typeface="Nunito Sans"/>
        <a:cs typeface="Nunito Sans"/>
        <a:sym typeface="Nunito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West" initials="PW" lastIdx="8" clrIdx="0">
    <p:extLst>
      <p:ext uri="{19B8F6BF-5375-455C-9EA6-DF929625EA0E}">
        <p15:presenceInfo xmlns:p15="http://schemas.microsoft.com/office/powerpoint/2012/main" userId="8f39a0a492a017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D07576"/>
    <a:srgbClr val="B1CBFF"/>
    <a:srgbClr val="EAECFF"/>
    <a:srgbClr val="FFFDD6"/>
    <a:srgbClr val="CBFBD5"/>
    <a:srgbClr val="DADADA"/>
    <a:srgbClr val="9CB3E2"/>
    <a:srgbClr val="D4E5F3"/>
    <a:srgbClr val="030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5"/>
    <p:restoredTop sz="94648"/>
  </p:normalViewPr>
  <p:slideViewPr>
    <p:cSldViewPr snapToGrid="0" snapToObjects="1">
      <p:cViewPr varScale="1">
        <p:scale>
          <a:sx n="47" d="100"/>
          <a:sy n="47" d="100"/>
        </p:scale>
        <p:origin x="3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5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body" sz="half" idx="13"/>
          </p:nvPr>
        </p:nvSpPr>
        <p:spPr>
          <a:xfrm>
            <a:off x="240717" y="732078"/>
            <a:ext cx="4206121" cy="2813926"/>
          </a:xfrm>
          <a:prstGeom prst="rect">
            <a:avLst/>
          </a:prstGeom>
        </p:spPr>
        <p:txBody>
          <a:bodyPr lIns="26789" tIns="26789" rIns="26789" bIns="26789">
            <a:noAutofit/>
          </a:bodyPr>
          <a:lstStyle>
            <a:lvl1pPr algn="l">
              <a:spcBef>
                <a:spcPts val="600"/>
              </a:spcBef>
              <a:defRPr sz="2800" b="1">
                <a:solidFill>
                  <a:srgbClr val="3E7A9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Subtext"/>
          <p:cNvSpPr txBox="1">
            <a:spLocks noGrp="1"/>
          </p:cNvSpPr>
          <p:nvPr>
            <p:ph type="body" sz="quarter" idx="14"/>
          </p:nvPr>
        </p:nvSpPr>
        <p:spPr>
          <a:xfrm>
            <a:off x="305948" y="3855662"/>
            <a:ext cx="4075660" cy="689479"/>
          </a:xfrm>
          <a:prstGeom prst="rect">
            <a:avLst/>
          </a:prstGeom>
        </p:spPr>
        <p:txBody>
          <a:bodyPr lIns="26789" tIns="26789" rIns="26789" bIns="26789" anchor="ctr">
            <a:noAutofit/>
          </a:bodyPr>
          <a:lstStyle>
            <a:lvl1pPr defTabSz="914400">
              <a:spcBef>
                <a:spcPts val="0"/>
              </a:spcBef>
              <a:defRPr sz="1600" b="1">
                <a:solidFill>
                  <a:srgbClr val="A7A7A7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/>
          <p:cNvSpPr/>
          <p:nvPr/>
        </p:nvSpPr>
        <p:spPr>
          <a:xfrm>
            <a:off x="2483848" y="6443"/>
            <a:ext cx="6660015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indent="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-14438" y="-3453"/>
            <a:ext cx="2492200" cy="5150406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183234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indent="0" defTabSz="4572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1C1A18"/>
                </a:solidFill>
                <a:latin typeface="Corbel"/>
                <a:ea typeface="Corbel"/>
                <a:cs typeface="Corbel"/>
                <a:sym typeface="Corbel"/>
              </a:defRPr>
            </a:pPr>
            <a:endParaRPr/>
          </a:p>
        </p:txBody>
      </p:sp>
      <p:pic>
        <p:nvPicPr>
          <p:cNvPr id="24" name="Senscio Logo 2015-03-23-05.png" descr="Senscio Logo 2015-03-23-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" y="4403487"/>
            <a:ext cx="2356616" cy="61097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itle Text"/>
          <p:cNvSpPr txBox="1">
            <a:spLocks noGrp="1"/>
          </p:cNvSpPr>
          <p:nvPr>
            <p:ph type="body" sz="quarter" idx="13"/>
          </p:nvPr>
        </p:nvSpPr>
        <p:spPr>
          <a:xfrm>
            <a:off x="171579" y="324271"/>
            <a:ext cx="2120166" cy="4058365"/>
          </a:xfrm>
          <a:prstGeom prst="rect">
            <a:avLst/>
          </a:prstGeom>
        </p:spPr>
        <p:txBody>
          <a:bodyPr lIns="26789" tIns="26789" rIns="26789" bIns="26789">
            <a:noAutofit/>
          </a:bodyPr>
          <a:lstStyle>
            <a:lvl1pPr algn="l" defTabSz="914400">
              <a:spcBef>
                <a:spcPts val="0"/>
              </a:spcBef>
              <a:defRPr sz="20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63431" y="646559"/>
            <a:ext cx="5587376" cy="2524722"/>
          </a:xfrm>
          <a:prstGeom prst="rect">
            <a:avLst/>
          </a:prstGeom>
        </p:spPr>
        <p:txBody>
          <a:bodyPr/>
          <a:lstStyle>
            <a:lvl1pPr marL="160421" indent="-160421" algn="l">
              <a:spcBef>
                <a:spcPts val="600"/>
              </a:spcBef>
              <a:buSzPct val="100000"/>
              <a:buChar char="•"/>
              <a:defRPr sz="1800">
                <a:solidFill>
                  <a:srgbClr val="535353"/>
                </a:solidFill>
              </a:defRPr>
            </a:lvl1pPr>
            <a:lvl2pPr marL="541421" indent="-160421" algn="l">
              <a:spcBef>
                <a:spcPts val="600"/>
              </a:spcBef>
              <a:buSzPct val="100000"/>
              <a:buChar char="-"/>
              <a:defRPr sz="1800">
                <a:solidFill>
                  <a:srgbClr val="535353"/>
                </a:solidFill>
              </a:defRPr>
            </a:lvl2pPr>
            <a:lvl3pPr marL="922421" indent="-160421" algn="l">
              <a:spcBef>
                <a:spcPts val="600"/>
              </a:spcBef>
              <a:buSzPct val="109000"/>
              <a:buChar char="‣"/>
              <a:defRPr sz="1800">
                <a:solidFill>
                  <a:srgbClr val="535353"/>
                </a:solidFill>
              </a:defRPr>
            </a:lvl3pPr>
            <a:lvl4pPr marL="1303421" indent="-160421" algn="l">
              <a:spcBef>
                <a:spcPts val="600"/>
              </a:spcBef>
              <a:buSzPct val="100000"/>
              <a:buChar char="-"/>
              <a:defRPr sz="1800">
                <a:solidFill>
                  <a:srgbClr val="535353"/>
                </a:solidFill>
              </a:defRPr>
            </a:lvl4pPr>
            <a:lvl5pPr marL="1684421" indent="-160421" algn="l">
              <a:spcBef>
                <a:spcPts val="600"/>
              </a:spcBef>
              <a:buSzPct val="100000"/>
              <a:buChar char="•"/>
              <a:defRPr sz="1800"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34809" y="4671862"/>
            <a:ext cx="383779" cy="269241"/>
          </a:xfrm>
          <a:prstGeom prst="rect">
            <a:avLst/>
          </a:prstGeom>
        </p:spPr>
        <p:txBody>
          <a:bodyPr wrap="square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47"/>
          <p:cNvSpPr/>
          <p:nvPr/>
        </p:nvSpPr>
        <p:spPr>
          <a:xfrm>
            <a:off x="2585474" y="0"/>
            <a:ext cx="65586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indent="0"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182F32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244467" y="315233"/>
            <a:ext cx="2046301" cy="39810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l" defTabSz="914400">
              <a:spcBef>
                <a:spcPts val="0"/>
              </a:spcBef>
              <a:defRPr sz="20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44683" y="4585462"/>
            <a:ext cx="336813" cy="335251"/>
          </a:xfrm>
          <a:prstGeom prst="rect">
            <a:avLst/>
          </a:prstGeom>
        </p:spPr>
        <p:txBody>
          <a:bodyPr lIns="91424" tIns="91424" rIns="91424" bIns="91424" anchor="ctr"/>
          <a:lstStyle>
            <a:lvl1pPr algn="r" defTabSz="914400">
              <a:defRPr sz="1000">
                <a:solidFill>
                  <a:schemeClr val="tx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Senscio Logo 2015-03-23-05.png" descr="Senscio Logo 2015-03-23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95" y="4447600"/>
            <a:ext cx="2356616" cy="6109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0494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692" y="0"/>
            <a:ext cx="4572001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66" y="4008422"/>
            <a:ext cx="26543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85800" y="1227058"/>
            <a:ext cx="7772400" cy="153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93139" y="2785110"/>
            <a:ext cx="6400801" cy="222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6000" y="4678362"/>
            <a:ext cx="358413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marL="0" indent="0" defTabSz="4572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1C1A1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marL="0" marR="0" indent="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45720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3E7A96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4572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9144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13716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18288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22860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27432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32004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3657600" algn="ctr" defTabSz="45720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898989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2286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4572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6858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9144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11430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13716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16002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1828800" algn="l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 Home-Based Chronic Care System Optimized By Artificial Intelligence"/>
          <p:cNvSpPr txBox="1">
            <a:spLocks noGrp="1"/>
          </p:cNvSpPr>
          <p:nvPr>
            <p:ph type="body" idx="13"/>
          </p:nvPr>
        </p:nvSpPr>
        <p:spPr>
          <a:xfrm>
            <a:off x="240717" y="571446"/>
            <a:ext cx="4206121" cy="232591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F9DC1"/>
                </a:solidFill>
              </a:defRPr>
            </a:pPr>
            <a:r>
              <a:rPr lang="en-US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"/>
                <a:cs typeface="Times"/>
                <a:sym typeface="Times"/>
              </a:rPr>
              <a:t>Medical and Non-Medical Care Integrated through Artificial Intelligence to Optimize Self-Management of Health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EB62BB-015A-E947-BED7-CD073850F9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4C4FD-7E20-4F3B-B0FD-442920D65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717" y="3842015"/>
            <a:ext cx="4075660" cy="689479"/>
          </a:xfrm>
        </p:spPr>
        <p:txBody>
          <a:bodyPr/>
          <a:lstStyle/>
          <a:p>
            <a:r>
              <a:rPr lang="en-US" dirty="0"/>
              <a:t>Piali De, PhD</a:t>
            </a:r>
          </a:p>
          <a:p>
            <a:r>
              <a:rPr lang="en-US" dirty="0"/>
              <a:t>Co-founder &amp; CEO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18" y="324271"/>
            <a:ext cx="2236341" cy="4058365"/>
          </a:xfrm>
        </p:spPr>
        <p:txBody>
          <a:bodyPr/>
          <a:lstStyle/>
          <a:p>
            <a:r>
              <a:rPr lang="en-US" dirty="0"/>
              <a:t>Only though integration can we leverage efficacies to meaningfully reduce cost and improve health </a:t>
            </a:r>
          </a:p>
          <a:p>
            <a:endParaRPr lang="en-US" dirty="0"/>
          </a:p>
          <a:p>
            <a:r>
              <a:rPr lang="en-US" dirty="0" err="1"/>
              <a:t>Senscio’s</a:t>
            </a:r>
            <a:r>
              <a:rPr lang="en-US" dirty="0"/>
              <a:t> model is to share in a portion of that cost savings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22B-AFB2-48E9-ACF1-2D80A25393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51615" y="3290499"/>
            <a:ext cx="6574970" cy="1786597"/>
          </a:xfrm>
          <a:ln w="6350">
            <a:noFill/>
          </a:ln>
        </p:spPr>
        <p:txBody>
          <a:bodyPr>
            <a:no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Member acquisition occurs through network partners and payer referrals</a:t>
            </a:r>
          </a:p>
          <a:p>
            <a:r>
              <a:rPr lang="en-US" sz="1400" dirty="0">
                <a:latin typeface="Corbel" panose="020B0503020204020204" pitchFamily="34" charset="0"/>
              </a:rPr>
              <a:t>As the integrator, </a:t>
            </a:r>
            <a:r>
              <a:rPr lang="en-US" sz="1400" dirty="0" err="1">
                <a:latin typeface="Corbel" panose="020B0503020204020204" pitchFamily="34" charset="0"/>
              </a:rPr>
              <a:t>Senscio</a:t>
            </a:r>
            <a:r>
              <a:rPr lang="en-US" sz="1400" dirty="0">
                <a:latin typeface="Corbel" panose="020B0503020204020204" pitchFamily="34" charset="0"/>
              </a:rPr>
              <a:t> earns the care management fees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make payments, including a portion of bonus payments, to network partners  who provide a majority of the high touch services </a:t>
            </a:r>
          </a:p>
          <a:p>
            <a:pPr lvl="1"/>
            <a:r>
              <a:rPr lang="en-US" sz="1400" dirty="0">
                <a:latin typeface="Corbel" panose="020B0503020204020204" pitchFamily="34" charset="0"/>
              </a:rPr>
              <a:t>In our three launch states we have 55 partners across all necessary disciplines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profit from driving efficiencies and improving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04478" y="4840756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10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07CC-77BE-5241-AAFA-291AE356E227}"/>
              </a:ext>
            </a:extLst>
          </p:cNvPr>
          <p:cNvSpPr txBox="1"/>
          <p:nvPr/>
        </p:nvSpPr>
        <p:spPr>
          <a:xfrm>
            <a:off x="4572000" y="469392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26C0ED-0368-403A-9F91-6101EAE01794}"/>
              </a:ext>
            </a:extLst>
          </p:cNvPr>
          <p:cNvGrpSpPr/>
          <p:nvPr/>
        </p:nvGrpSpPr>
        <p:grpSpPr>
          <a:xfrm>
            <a:off x="2933597" y="214745"/>
            <a:ext cx="5766067" cy="3011613"/>
            <a:chOff x="2933597" y="214745"/>
            <a:chExt cx="5766067" cy="30116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C4C698-D2C0-420D-A836-E82A1DF1072D}"/>
                </a:ext>
              </a:extLst>
            </p:cNvPr>
            <p:cNvSpPr/>
            <p:nvPr/>
          </p:nvSpPr>
          <p:spPr>
            <a:xfrm>
              <a:off x="4539175" y="1312783"/>
              <a:ext cx="2628741" cy="738662"/>
            </a:xfrm>
            <a:prstGeom prst="rect">
              <a:avLst/>
            </a:prstGeom>
            <a:solidFill>
              <a:srgbClr val="D4E5F3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Senscio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 Systems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569733-3CB1-4EF2-896C-9A1EDCE685C8}"/>
                </a:ext>
              </a:extLst>
            </p:cNvPr>
            <p:cNvSpPr>
              <a:spLocks/>
            </p:cNvSpPr>
            <p:nvPr/>
          </p:nvSpPr>
          <p:spPr>
            <a:xfrm>
              <a:off x="4539175" y="2051445"/>
              <a:ext cx="2628741" cy="303831"/>
            </a:xfrm>
            <a:prstGeom prst="rect">
              <a:avLst/>
            </a:prstGeom>
            <a:solidFill>
              <a:srgbClr val="D4E5F3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Ibis Program</a:t>
              </a:r>
              <a:endParaRPr lang="en-US" sz="1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1D7F79-4E1E-443D-8322-8EB852D93F6C}"/>
                </a:ext>
              </a:extLst>
            </p:cNvPr>
            <p:cNvSpPr>
              <a:spLocks/>
            </p:cNvSpPr>
            <p:nvPr/>
          </p:nvSpPr>
          <p:spPr>
            <a:xfrm>
              <a:off x="2933597" y="2671010"/>
              <a:ext cx="1226327" cy="519427"/>
            </a:xfrm>
            <a:prstGeom prst="rect">
              <a:avLst/>
            </a:prstGeom>
            <a:solidFill>
              <a:srgbClr val="B1CB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Members</a:t>
              </a:r>
              <a:endParaRPr lang="en-US" sz="1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5A16CC-D4F1-42B3-A5A7-7E56D0FCCC77}"/>
                </a:ext>
              </a:extLst>
            </p:cNvPr>
            <p:cNvSpPr>
              <a:spLocks/>
            </p:cNvSpPr>
            <p:nvPr/>
          </p:nvSpPr>
          <p:spPr>
            <a:xfrm>
              <a:off x="7332422" y="2671011"/>
              <a:ext cx="1226327" cy="519427"/>
            </a:xfrm>
            <a:prstGeom prst="rect">
              <a:avLst/>
            </a:prstGeom>
            <a:solidFill>
              <a:srgbClr val="B1CB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Network Partners</a:t>
              </a:r>
              <a:endParaRPr lang="en-US" sz="1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8A06FE-29B0-4D91-8B38-B080E9D88A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9924" y="3096490"/>
              <a:ext cx="3172499" cy="0"/>
            </a:xfrm>
            <a:prstGeom prst="straightConnector1">
              <a:avLst/>
            </a:prstGeom>
            <a:noFill/>
            <a:ln w="381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44CBD70-DC94-4294-A0D0-1A8A07E11320}"/>
                </a:ext>
              </a:extLst>
            </p:cNvPr>
            <p:cNvSpPr/>
            <p:nvPr/>
          </p:nvSpPr>
          <p:spPr>
            <a:xfrm>
              <a:off x="5119254" y="2949724"/>
              <a:ext cx="1475509" cy="276634"/>
            </a:xfrm>
            <a:prstGeom prst="roundRect">
              <a:avLst/>
            </a:prstGeom>
            <a:solidFill>
              <a:srgbClr val="B1CB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indent="0" algn="ctr">
                <a:lnSpc>
                  <a:spcPct val="100000"/>
                </a:lnSpc>
                <a:buClrTx/>
                <a:buSzTx/>
                <a:buNone/>
              </a:pPr>
              <a:r>
                <a:rPr lang="en-US" sz="1100" b="1" dirty="0">
                  <a:solidFill>
                    <a:srgbClr val="000000"/>
                  </a:solidFill>
                  <a:sym typeface="Arial"/>
                </a:rPr>
                <a:t>Directed Services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4F4D42-9427-48D2-825D-7D7D58EF4AD9}"/>
                </a:ext>
              </a:extLst>
            </p:cNvPr>
            <p:cNvSpPr>
              <a:spLocks/>
            </p:cNvSpPr>
            <p:nvPr/>
          </p:nvSpPr>
          <p:spPr>
            <a:xfrm>
              <a:off x="3744088" y="222843"/>
              <a:ext cx="1226327" cy="691358"/>
            </a:xfrm>
            <a:prstGeom prst="rect">
              <a:avLst/>
            </a:prstGeom>
            <a:solidFill>
              <a:srgbClr val="B1CB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Medicare Fee-for-Service</a:t>
              </a:r>
              <a:endParaRPr lang="en-US" sz="7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943333F5-1A44-4F74-A779-24077F4C5EA8}"/>
                </a:ext>
              </a:extLst>
            </p:cNvPr>
            <p:cNvSpPr/>
            <p:nvPr/>
          </p:nvSpPr>
          <p:spPr>
            <a:xfrm rot="10800000">
              <a:off x="4423918" y="914201"/>
              <a:ext cx="546497" cy="386396"/>
            </a:xfrm>
            <a:prstGeom prst="upArrow">
              <a:avLst/>
            </a:prstGeom>
            <a:solidFill>
              <a:srgbClr val="DADADA"/>
            </a:solidFill>
            <a:ln w="6350" cap="flat">
              <a:solidFill>
                <a:srgbClr val="030609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06EF981-74CB-4E38-A241-C25BEF9D110F}"/>
                </a:ext>
              </a:extLst>
            </p:cNvPr>
            <p:cNvSpPr/>
            <p:nvPr/>
          </p:nvSpPr>
          <p:spPr>
            <a:xfrm>
              <a:off x="3619496" y="214745"/>
              <a:ext cx="1475509" cy="176933"/>
            </a:xfrm>
            <a:prstGeom prst="roundRect">
              <a:avLst/>
            </a:prstGeom>
            <a:solidFill>
              <a:schemeClr val="accent3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Now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103904-BA0F-4C8D-9CB9-98C8C9D602F5}"/>
                </a:ext>
              </a:extLst>
            </p:cNvPr>
            <p:cNvSpPr txBox="1"/>
            <p:nvPr/>
          </p:nvSpPr>
          <p:spPr>
            <a:xfrm>
              <a:off x="4572000" y="952765"/>
              <a:ext cx="281989" cy="475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24" tIns="91424" rIns="91424" bIns="91424" numCol="1" spcCol="38100" rtlCol="0" anchor="t">
              <a:norm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ct val="100000"/>
                <a:buNone/>
                <a:tabLst/>
              </a:pPr>
              <a:r>
                <a:rPr kumimoji="0" lang="en-US" sz="1100" b="1" i="0" u="none" strike="noStrike" cap="none" spc="0" normalizeH="0" baseline="0" dirty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Nunito Sans"/>
                  <a:ea typeface="Nunito Sans"/>
                  <a:cs typeface="Nunito Sans"/>
                  <a:sym typeface="Nunito Sans"/>
                </a:rPr>
                <a:t>$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CBFF38-A97E-415B-B4DE-96222ED80F2E}"/>
                </a:ext>
              </a:extLst>
            </p:cNvPr>
            <p:cNvSpPr/>
            <p:nvPr/>
          </p:nvSpPr>
          <p:spPr>
            <a:xfrm>
              <a:off x="4607543" y="928055"/>
              <a:ext cx="182880" cy="182880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1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55CC4B9-B132-4CC8-B69D-974A9B66D51E}"/>
                </a:ext>
              </a:extLst>
            </p:cNvPr>
            <p:cNvCxnSpPr>
              <a:cxnSpLocks/>
              <a:stCxn id="9" idx="1"/>
              <a:endCxn id="7" idx="1"/>
            </p:cNvCxnSpPr>
            <p:nvPr/>
          </p:nvCxnSpPr>
          <p:spPr>
            <a:xfrm rot="10800000" flipH="1">
              <a:off x="2933597" y="1682114"/>
              <a:ext cx="1605578" cy="1248610"/>
            </a:xfrm>
            <a:prstGeom prst="bentConnector3">
              <a:avLst>
                <a:gd name="adj1" fmla="val -14238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8D0AF61-7054-499E-AEC4-324D77CD8D61}"/>
                </a:ext>
              </a:extLst>
            </p:cNvPr>
            <p:cNvSpPr/>
            <p:nvPr/>
          </p:nvSpPr>
          <p:spPr>
            <a:xfrm>
              <a:off x="3157871" y="1553252"/>
              <a:ext cx="1097141" cy="284953"/>
            </a:xfrm>
            <a:prstGeom prst="roundRect">
              <a:avLst/>
            </a:prstGeom>
            <a:solidFill>
              <a:srgbClr val="CBFBD5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Cost Reductions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9A4175C2-A980-4310-8E33-F3EFC28BE13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48833" y="2118226"/>
              <a:ext cx="1364087" cy="524851"/>
            </a:xfrm>
            <a:prstGeom prst="bentConnector3">
              <a:avLst>
                <a:gd name="adj1" fmla="val 100275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862FCD-204E-4617-B065-469C8446C3F3}"/>
                </a:ext>
              </a:extLst>
            </p:cNvPr>
            <p:cNvSpPr/>
            <p:nvPr/>
          </p:nvSpPr>
          <p:spPr>
            <a:xfrm>
              <a:off x="3310271" y="1938967"/>
              <a:ext cx="1097142" cy="344793"/>
            </a:xfrm>
            <a:prstGeom prst="roundRect">
              <a:avLst/>
            </a:prstGeom>
            <a:solidFill>
              <a:srgbClr val="FFFDD6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Self-Management Support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F849DFBB-BE68-4A5B-BF22-705B5AAE2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4857" y="2375971"/>
              <a:ext cx="914150" cy="506413"/>
            </a:xfrm>
            <a:prstGeom prst="bentConnector3">
              <a:avLst>
                <a:gd name="adj1" fmla="val 100014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4F7D17E-8E65-476B-BA82-9C3CA935B3A5}"/>
                </a:ext>
              </a:extLst>
            </p:cNvPr>
            <p:cNvSpPr/>
            <p:nvPr/>
          </p:nvSpPr>
          <p:spPr>
            <a:xfrm>
              <a:off x="4266165" y="2788225"/>
              <a:ext cx="341378" cy="162830"/>
            </a:xfrm>
            <a:prstGeom prst="roundRect">
              <a:avLst/>
            </a:prstGeom>
            <a:solidFill>
              <a:srgbClr val="EAEC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Data</a:t>
              </a:r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3F77A5C-A655-4AB4-8A58-9C1EB256B68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37812" y="2386606"/>
              <a:ext cx="694610" cy="506412"/>
            </a:xfrm>
            <a:prstGeom prst="bentConnector3">
              <a:avLst>
                <a:gd name="adj1" fmla="val 100004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99AE6D8-FCA9-44D2-99FC-04E0961CA710}"/>
                </a:ext>
              </a:extLst>
            </p:cNvPr>
            <p:cNvSpPr/>
            <p:nvPr/>
          </p:nvSpPr>
          <p:spPr>
            <a:xfrm>
              <a:off x="6878229" y="2798858"/>
              <a:ext cx="341378" cy="162830"/>
            </a:xfrm>
            <a:prstGeom prst="roundRect">
              <a:avLst/>
            </a:prstGeom>
            <a:solidFill>
              <a:srgbClr val="EAEC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Data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24C4B350-A4C5-481C-B440-ED75F34DE00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7167916" y="2203361"/>
              <a:ext cx="930168" cy="439717"/>
            </a:xfrm>
            <a:prstGeom prst="bentConnector3">
              <a:avLst>
                <a:gd name="adj1" fmla="val 99533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11CC95D-4DAB-4451-87FE-16EA4CC18B46}"/>
                </a:ext>
              </a:extLst>
            </p:cNvPr>
            <p:cNvSpPr/>
            <p:nvPr/>
          </p:nvSpPr>
          <p:spPr>
            <a:xfrm>
              <a:off x="7301773" y="2118226"/>
              <a:ext cx="694610" cy="183253"/>
            </a:xfrm>
            <a:prstGeom prst="roundRect">
              <a:avLst/>
            </a:prstGeom>
            <a:solidFill>
              <a:srgbClr val="FFFDD6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Guidance</a:t>
              </a:r>
            </a:p>
          </p:txBody>
        </p: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56F383C7-D6C4-4097-BDEF-5B0692B67BA8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>
              <a:off x="7167916" y="1917659"/>
              <a:ext cx="1390833" cy="1013066"/>
            </a:xfrm>
            <a:prstGeom prst="bentConnector3">
              <a:avLst>
                <a:gd name="adj1" fmla="val 124590"/>
              </a:avLst>
            </a:prstGeom>
            <a:noFill/>
            <a:ln w="381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DEC8A38-C366-47EB-9C59-B00AA11E7BD7}"/>
                </a:ext>
              </a:extLst>
            </p:cNvPr>
            <p:cNvSpPr/>
            <p:nvPr/>
          </p:nvSpPr>
          <p:spPr>
            <a:xfrm>
              <a:off x="7312399" y="1797796"/>
              <a:ext cx="1058968" cy="284953"/>
            </a:xfrm>
            <a:prstGeom prst="roundRect">
              <a:avLst/>
            </a:prstGeom>
            <a:solidFill>
              <a:srgbClr val="CBFBD5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$ Fee-for-Service share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4DF3B9-D04A-432F-8F5E-CB2D7F018E84}"/>
                </a:ext>
              </a:extLst>
            </p:cNvPr>
            <p:cNvSpPr/>
            <p:nvPr/>
          </p:nvSpPr>
          <p:spPr>
            <a:xfrm>
              <a:off x="8516784" y="1831823"/>
              <a:ext cx="182880" cy="182880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0802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18" y="324271"/>
            <a:ext cx="2236341" cy="4058365"/>
          </a:xfrm>
        </p:spPr>
        <p:txBody>
          <a:bodyPr/>
          <a:lstStyle/>
          <a:p>
            <a:r>
              <a:rPr lang="en-US" dirty="0"/>
              <a:t>Only though integration can we leverage efficacies to meaningfully reduce cost and improve health </a:t>
            </a:r>
          </a:p>
          <a:p>
            <a:endParaRPr lang="en-US" dirty="0"/>
          </a:p>
          <a:p>
            <a:r>
              <a:rPr lang="en-US" dirty="0" err="1"/>
              <a:t>Senscio’s</a:t>
            </a:r>
            <a:r>
              <a:rPr lang="en-US" dirty="0"/>
              <a:t> model is to share in a portion of that cost savings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22B-AFB2-48E9-ACF1-2D80A25393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51615" y="3290499"/>
            <a:ext cx="6574970" cy="1786597"/>
          </a:xfrm>
          <a:ln w="6350">
            <a:noFill/>
          </a:ln>
        </p:spPr>
        <p:txBody>
          <a:bodyPr>
            <a:no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Member acquisition occurs through network partners and payer referrals</a:t>
            </a:r>
          </a:p>
          <a:p>
            <a:r>
              <a:rPr lang="en-US" sz="1400" dirty="0">
                <a:latin typeface="Corbel" panose="020B0503020204020204" pitchFamily="34" charset="0"/>
              </a:rPr>
              <a:t>As the integrator, </a:t>
            </a:r>
            <a:r>
              <a:rPr lang="en-US" sz="1400" dirty="0" err="1">
                <a:latin typeface="Corbel" panose="020B0503020204020204" pitchFamily="34" charset="0"/>
              </a:rPr>
              <a:t>Senscio</a:t>
            </a:r>
            <a:r>
              <a:rPr lang="en-US" sz="1400" dirty="0">
                <a:latin typeface="Corbel" panose="020B0503020204020204" pitchFamily="34" charset="0"/>
              </a:rPr>
              <a:t> earns the care management fees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make payments, including a portion of bonus payments, to network partners  who provide a majority of the high touch services </a:t>
            </a:r>
          </a:p>
          <a:p>
            <a:pPr lvl="1"/>
            <a:r>
              <a:rPr lang="en-US" sz="1400" dirty="0">
                <a:latin typeface="Corbel" panose="020B0503020204020204" pitchFamily="34" charset="0"/>
              </a:rPr>
              <a:t>In our three launch states we have 55 partners across all necessary disciplines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profit from driving efficiencies and improving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04478" y="4840756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11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07CC-77BE-5241-AAFA-291AE356E227}"/>
              </a:ext>
            </a:extLst>
          </p:cNvPr>
          <p:cNvSpPr txBox="1"/>
          <p:nvPr/>
        </p:nvSpPr>
        <p:spPr>
          <a:xfrm>
            <a:off x="4572000" y="469392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03DD4-FAFD-46FC-B4AA-576BF7A341D0}"/>
              </a:ext>
            </a:extLst>
          </p:cNvPr>
          <p:cNvSpPr/>
          <p:nvPr/>
        </p:nvSpPr>
        <p:spPr>
          <a:xfrm>
            <a:off x="4539175" y="1312783"/>
            <a:ext cx="2628741" cy="738662"/>
          </a:xfrm>
          <a:prstGeom prst="rect">
            <a:avLst/>
          </a:prstGeom>
          <a:solidFill>
            <a:srgbClr val="D4E5F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Senscio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Systems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E5C37-4197-4F03-9A37-21C7C05D5874}"/>
              </a:ext>
            </a:extLst>
          </p:cNvPr>
          <p:cNvSpPr>
            <a:spLocks/>
          </p:cNvSpPr>
          <p:nvPr/>
        </p:nvSpPr>
        <p:spPr>
          <a:xfrm>
            <a:off x="4539175" y="2051445"/>
            <a:ext cx="2628741" cy="303831"/>
          </a:xfrm>
          <a:prstGeom prst="rect">
            <a:avLst/>
          </a:prstGeom>
          <a:solidFill>
            <a:srgbClr val="D4E5F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Ibis Program</a:t>
            </a:r>
            <a:endParaRPr lang="en-US" sz="10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A776C7-2F52-4D53-952A-C3594491C571}"/>
              </a:ext>
            </a:extLst>
          </p:cNvPr>
          <p:cNvSpPr>
            <a:spLocks/>
          </p:cNvSpPr>
          <p:nvPr/>
        </p:nvSpPr>
        <p:spPr>
          <a:xfrm>
            <a:off x="2933597" y="2671010"/>
            <a:ext cx="1226327" cy="519427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Members</a:t>
            </a:r>
            <a:endParaRPr lang="en-US" sz="10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86D85-313A-4461-856A-80EBF7956CB5}"/>
              </a:ext>
            </a:extLst>
          </p:cNvPr>
          <p:cNvSpPr>
            <a:spLocks/>
          </p:cNvSpPr>
          <p:nvPr/>
        </p:nvSpPr>
        <p:spPr>
          <a:xfrm>
            <a:off x="7332422" y="2671011"/>
            <a:ext cx="1226327" cy="519427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Network Partners</a:t>
            </a:r>
            <a:endParaRPr lang="en-US" sz="10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0FDCDF-5B43-480E-B04D-CC23A7CA8110}"/>
              </a:ext>
            </a:extLst>
          </p:cNvPr>
          <p:cNvCxnSpPr>
            <a:cxnSpLocks/>
          </p:cNvCxnSpPr>
          <p:nvPr/>
        </p:nvCxnSpPr>
        <p:spPr>
          <a:xfrm flipH="1">
            <a:off x="4159924" y="3096490"/>
            <a:ext cx="3172499" cy="0"/>
          </a:xfrm>
          <a:prstGeom prst="straightConnector1">
            <a:avLst/>
          </a:prstGeom>
          <a:noFill/>
          <a:ln w="508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E9B2B5-52AA-476F-B0D3-0FCB5FF664DD}"/>
              </a:ext>
            </a:extLst>
          </p:cNvPr>
          <p:cNvSpPr/>
          <p:nvPr/>
        </p:nvSpPr>
        <p:spPr>
          <a:xfrm>
            <a:off x="5119254" y="2949724"/>
            <a:ext cx="1475509" cy="276634"/>
          </a:xfrm>
          <a:prstGeom prst="round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indent="0" algn="ctr">
              <a:lnSpc>
                <a:spcPct val="100000"/>
              </a:lnSpc>
              <a:buClrTx/>
              <a:buSzTx/>
              <a:buNone/>
            </a:pPr>
            <a:r>
              <a:rPr lang="en-US" sz="1100" b="1" dirty="0">
                <a:solidFill>
                  <a:srgbClr val="000000"/>
                </a:solidFill>
                <a:sym typeface="Arial"/>
              </a:rPr>
              <a:t>Directed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0C894E-1F38-4E24-B474-4D93F6E42E89}"/>
              </a:ext>
            </a:extLst>
          </p:cNvPr>
          <p:cNvSpPr>
            <a:spLocks/>
          </p:cNvSpPr>
          <p:nvPr/>
        </p:nvSpPr>
        <p:spPr>
          <a:xfrm>
            <a:off x="3758265" y="222843"/>
            <a:ext cx="1226327" cy="691358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Medicare Fee-for-Service</a:t>
            </a:r>
            <a:endParaRPr lang="en-US" sz="7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C7AC54B-4FF7-4CA6-A6DC-18A38FED3C34}"/>
              </a:ext>
            </a:extLst>
          </p:cNvPr>
          <p:cNvSpPr/>
          <p:nvPr/>
        </p:nvSpPr>
        <p:spPr>
          <a:xfrm rot="10800000">
            <a:off x="4438095" y="914201"/>
            <a:ext cx="546497" cy="386396"/>
          </a:xfrm>
          <a:prstGeom prst="upArrow">
            <a:avLst/>
          </a:prstGeom>
          <a:solidFill>
            <a:srgbClr val="DADADA"/>
          </a:solidFill>
          <a:ln w="6350" cap="flat">
            <a:solidFill>
              <a:srgbClr val="03060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936B7A-7D87-4F49-BB45-19F557E10073}"/>
              </a:ext>
            </a:extLst>
          </p:cNvPr>
          <p:cNvSpPr/>
          <p:nvPr/>
        </p:nvSpPr>
        <p:spPr>
          <a:xfrm>
            <a:off x="3633673" y="214745"/>
            <a:ext cx="1475509" cy="176933"/>
          </a:xfrm>
          <a:prstGeom prst="roundRect">
            <a:avLst/>
          </a:prstGeom>
          <a:solidFill>
            <a:schemeClr val="accent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162A31-3B59-4968-9C58-C6BCB20CAEBB}"/>
              </a:ext>
            </a:extLst>
          </p:cNvPr>
          <p:cNvSpPr txBox="1"/>
          <p:nvPr/>
        </p:nvSpPr>
        <p:spPr>
          <a:xfrm>
            <a:off x="4586177" y="952765"/>
            <a:ext cx="281989" cy="47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$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58BD8-25BA-416E-BDD5-65CDD6E1FB6F}"/>
              </a:ext>
            </a:extLst>
          </p:cNvPr>
          <p:cNvSpPr/>
          <p:nvPr/>
        </p:nvSpPr>
        <p:spPr>
          <a:xfrm>
            <a:off x="4621720" y="928055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ABA870C-1985-4498-B358-57C5BCB5733B}"/>
              </a:ext>
            </a:extLst>
          </p:cNvPr>
          <p:cNvCxnSpPr>
            <a:cxnSpLocks/>
            <a:stCxn id="9" idx="1"/>
            <a:endCxn id="7" idx="1"/>
          </p:cNvCxnSpPr>
          <p:nvPr/>
        </p:nvCxnSpPr>
        <p:spPr>
          <a:xfrm rot="10800000" flipH="1">
            <a:off x="2933597" y="1682114"/>
            <a:ext cx="1605578" cy="1248610"/>
          </a:xfrm>
          <a:prstGeom prst="bentConnector3">
            <a:avLst>
              <a:gd name="adj1" fmla="val -14238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7E77BC-0DE9-4701-B74F-438EB4632145}"/>
              </a:ext>
            </a:extLst>
          </p:cNvPr>
          <p:cNvSpPr/>
          <p:nvPr/>
        </p:nvSpPr>
        <p:spPr>
          <a:xfrm>
            <a:off x="3157871" y="1553252"/>
            <a:ext cx="1097141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Cost Reductions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F86314C-5BD9-4E48-9F86-C85B05A672E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48833" y="2118226"/>
            <a:ext cx="1364087" cy="524851"/>
          </a:xfrm>
          <a:prstGeom prst="bentConnector3">
            <a:avLst>
              <a:gd name="adj1" fmla="val 100275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0D2F17-0B77-4E65-B1B1-C4686D8555F7}"/>
              </a:ext>
            </a:extLst>
          </p:cNvPr>
          <p:cNvSpPr/>
          <p:nvPr/>
        </p:nvSpPr>
        <p:spPr>
          <a:xfrm>
            <a:off x="3310271" y="1938967"/>
            <a:ext cx="1097142" cy="344793"/>
          </a:xfrm>
          <a:prstGeom prst="roundRect">
            <a:avLst/>
          </a:prstGeom>
          <a:solidFill>
            <a:srgbClr val="FFFDD6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Self-Management Support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9F9CCDD-00FE-46FC-9587-B73D92764CFA}"/>
              </a:ext>
            </a:extLst>
          </p:cNvPr>
          <p:cNvCxnSpPr>
            <a:cxnSpLocks/>
          </p:cNvCxnSpPr>
          <p:nvPr/>
        </p:nvCxnSpPr>
        <p:spPr>
          <a:xfrm flipV="1">
            <a:off x="4174857" y="2375971"/>
            <a:ext cx="914150" cy="506413"/>
          </a:xfrm>
          <a:prstGeom prst="bentConnector3">
            <a:avLst>
              <a:gd name="adj1" fmla="val 100014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3BC1E1-0026-4189-88A7-C294CAD6C58D}"/>
              </a:ext>
            </a:extLst>
          </p:cNvPr>
          <p:cNvSpPr/>
          <p:nvPr/>
        </p:nvSpPr>
        <p:spPr>
          <a:xfrm>
            <a:off x="4266165" y="2788225"/>
            <a:ext cx="341378" cy="162830"/>
          </a:xfrm>
          <a:prstGeom prst="roundRect">
            <a:avLst/>
          </a:prstGeom>
          <a:solidFill>
            <a:srgbClr val="EAEC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Data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7CB0866-18FF-41C3-B6EF-644016B2E844}"/>
              </a:ext>
            </a:extLst>
          </p:cNvPr>
          <p:cNvCxnSpPr>
            <a:cxnSpLocks/>
          </p:cNvCxnSpPr>
          <p:nvPr/>
        </p:nvCxnSpPr>
        <p:spPr>
          <a:xfrm rot="10800000">
            <a:off x="6637812" y="2386606"/>
            <a:ext cx="694610" cy="506412"/>
          </a:xfrm>
          <a:prstGeom prst="bentConnector3">
            <a:avLst>
              <a:gd name="adj1" fmla="val 100004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74D509-43B7-4C8C-9DBA-DA5F55A0B86C}"/>
              </a:ext>
            </a:extLst>
          </p:cNvPr>
          <p:cNvSpPr/>
          <p:nvPr/>
        </p:nvSpPr>
        <p:spPr>
          <a:xfrm>
            <a:off x="6878229" y="2798858"/>
            <a:ext cx="341378" cy="162830"/>
          </a:xfrm>
          <a:prstGeom prst="roundRect">
            <a:avLst/>
          </a:prstGeom>
          <a:solidFill>
            <a:srgbClr val="EAEC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Data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EB5E25B-E25B-445A-9695-C8C98F5A5CA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167916" y="2203361"/>
            <a:ext cx="930168" cy="439717"/>
          </a:xfrm>
          <a:prstGeom prst="bentConnector3">
            <a:avLst>
              <a:gd name="adj1" fmla="val 99533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30CEFE-0E6C-40D9-A725-726B9BC06187}"/>
              </a:ext>
            </a:extLst>
          </p:cNvPr>
          <p:cNvSpPr/>
          <p:nvPr/>
        </p:nvSpPr>
        <p:spPr>
          <a:xfrm>
            <a:off x="7301773" y="2118226"/>
            <a:ext cx="694610" cy="183253"/>
          </a:xfrm>
          <a:prstGeom prst="roundRect">
            <a:avLst/>
          </a:prstGeom>
          <a:solidFill>
            <a:srgbClr val="FFFDD6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Guidance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907EC35-35EB-46DE-8CBD-20E8E8AE35FA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7167916" y="1917659"/>
            <a:ext cx="1390833" cy="1013066"/>
          </a:xfrm>
          <a:prstGeom prst="bentConnector3">
            <a:avLst>
              <a:gd name="adj1" fmla="val 124590"/>
            </a:avLst>
          </a:prstGeom>
          <a:noFill/>
          <a:ln w="508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077A4B-6B9A-42A0-AE5E-46F2371A30C7}"/>
              </a:ext>
            </a:extLst>
          </p:cNvPr>
          <p:cNvSpPr/>
          <p:nvPr/>
        </p:nvSpPr>
        <p:spPr>
          <a:xfrm>
            <a:off x="7312399" y="1797796"/>
            <a:ext cx="1058968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$ Fee-for-Service share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BFA6DC-94EE-41DE-BCE4-2CD097512D7A}"/>
              </a:ext>
            </a:extLst>
          </p:cNvPr>
          <p:cNvSpPr/>
          <p:nvPr/>
        </p:nvSpPr>
        <p:spPr>
          <a:xfrm>
            <a:off x="8516784" y="1831823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8E2060-A6C8-46A1-80BE-2C518696D5CF}"/>
              </a:ext>
            </a:extLst>
          </p:cNvPr>
          <p:cNvSpPr>
            <a:spLocks/>
          </p:cNvSpPr>
          <p:nvPr/>
        </p:nvSpPr>
        <p:spPr>
          <a:xfrm>
            <a:off x="5264549" y="219299"/>
            <a:ext cx="1226327" cy="691358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Supplemental Fees or Bonus Payments</a:t>
            </a:r>
            <a:endParaRPr lang="en-US" sz="7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36701CED-A87A-43EB-BBF2-24CE18DD58D2}"/>
              </a:ext>
            </a:extLst>
          </p:cNvPr>
          <p:cNvSpPr/>
          <p:nvPr/>
        </p:nvSpPr>
        <p:spPr>
          <a:xfrm rot="10800000">
            <a:off x="5589960" y="910657"/>
            <a:ext cx="546497" cy="386396"/>
          </a:xfrm>
          <a:prstGeom prst="upArrow">
            <a:avLst/>
          </a:prstGeom>
          <a:solidFill>
            <a:srgbClr val="DADADA"/>
          </a:solidFill>
          <a:ln w="6350" cap="flat">
            <a:solidFill>
              <a:srgbClr val="03060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4522A66-97A1-46DD-919D-F03C92B368AC}"/>
              </a:ext>
            </a:extLst>
          </p:cNvPr>
          <p:cNvSpPr/>
          <p:nvPr/>
        </p:nvSpPr>
        <p:spPr>
          <a:xfrm>
            <a:off x="5139957" y="211201"/>
            <a:ext cx="1475509" cy="176933"/>
          </a:xfrm>
          <a:prstGeom prst="roundRect">
            <a:avLst/>
          </a:prstGeom>
          <a:solidFill>
            <a:schemeClr val="accent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2020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B71694-3EE5-409D-BABB-EC674331500E}"/>
              </a:ext>
            </a:extLst>
          </p:cNvPr>
          <p:cNvSpPr txBox="1"/>
          <p:nvPr/>
        </p:nvSpPr>
        <p:spPr>
          <a:xfrm>
            <a:off x="5738042" y="935045"/>
            <a:ext cx="281989" cy="47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$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DD93E3-C52E-4AF0-9A9B-E05AA1D4EE13}"/>
              </a:ext>
            </a:extLst>
          </p:cNvPr>
          <p:cNvSpPr/>
          <p:nvPr/>
        </p:nvSpPr>
        <p:spPr>
          <a:xfrm>
            <a:off x="5773585" y="924511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6214FDA-72BD-41F6-9F47-42061ED5F162}"/>
              </a:ext>
            </a:extLst>
          </p:cNvPr>
          <p:cNvCxnSpPr>
            <a:cxnSpLocks/>
          </p:cNvCxnSpPr>
          <p:nvPr/>
        </p:nvCxnSpPr>
        <p:spPr>
          <a:xfrm>
            <a:off x="7167916" y="1682114"/>
            <a:ext cx="1706726" cy="1248611"/>
          </a:xfrm>
          <a:prstGeom prst="bentConnector3">
            <a:avLst>
              <a:gd name="adj1" fmla="val 101915"/>
            </a:avLst>
          </a:prstGeom>
          <a:noFill/>
          <a:ln w="50800" cap="flat">
            <a:solidFill>
              <a:srgbClr val="6666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A2DF31-0773-4B0B-A523-BE085B21478F}"/>
              </a:ext>
            </a:extLst>
          </p:cNvPr>
          <p:cNvSpPr/>
          <p:nvPr/>
        </p:nvSpPr>
        <p:spPr>
          <a:xfrm>
            <a:off x="7308852" y="1503633"/>
            <a:ext cx="1058968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$ Supplemental Fees share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22D8EF-43DC-4886-ADC5-5F19D82DC2B7}"/>
              </a:ext>
            </a:extLst>
          </p:cNvPr>
          <p:cNvSpPr/>
          <p:nvPr/>
        </p:nvSpPr>
        <p:spPr>
          <a:xfrm>
            <a:off x="8519358" y="1579227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79615B-D61A-415A-BC6A-FE8EFC85B06E}"/>
              </a:ext>
            </a:extLst>
          </p:cNvPr>
          <p:cNvSpPr txBox="1"/>
          <p:nvPr/>
        </p:nvSpPr>
        <p:spPr>
          <a:xfrm>
            <a:off x="4942334" y="171587"/>
            <a:ext cx="425376" cy="844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40AA-6BD3-874A-908A-01F55B02911F}"/>
              </a:ext>
            </a:extLst>
          </p:cNvPr>
          <p:cNvSpPr txBox="1"/>
          <p:nvPr/>
        </p:nvSpPr>
        <p:spPr>
          <a:xfrm>
            <a:off x="7797114" y="704335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875211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18" y="324271"/>
            <a:ext cx="2236341" cy="4058365"/>
          </a:xfrm>
        </p:spPr>
        <p:txBody>
          <a:bodyPr/>
          <a:lstStyle/>
          <a:p>
            <a:r>
              <a:rPr lang="en-US" dirty="0"/>
              <a:t>Only though integration can we leverage efficacies to meaningfully reduce cost and improve health </a:t>
            </a:r>
          </a:p>
          <a:p>
            <a:endParaRPr lang="en-US" dirty="0"/>
          </a:p>
          <a:p>
            <a:r>
              <a:rPr lang="en-US" dirty="0" err="1"/>
              <a:t>Senscio’s</a:t>
            </a:r>
            <a:r>
              <a:rPr lang="en-US" dirty="0"/>
              <a:t> model is to share in a portion of that cost savings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22B-AFB2-48E9-ACF1-2D80A25393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51615" y="3290499"/>
            <a:ext cx="6574970" cy="1786597"/>
          </a:xfrm>
          <a:ln w="6350">
            <a:noFill/>
          </a:ln>
        </p:spPr>
        <p:txBody>
          <a:bodyPr>
            <a:no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Member acquisition occurs through network partners and payer referrals</a:t>
            </a:r>
          </a:p>
          <a:p>
            <a:r>
              <a:rPr lang="en-US" sz="1400" dirty="0">
                <a:latin typeface="Corbel" panose="020B0503020204020204" pitchFamily="34" charset="0"/>
              </a:rPr>
              <a:t>As the integrator, </a:t>
            </a:r>
            <a:r>
              <a:rPr lang="en-US" sz="1400" dirty="0" err="1">
                <a:latin typeface="Corbel" panose="020B0503020204020204" pitchFamily="34" charset="0"/>
              </a:rPr>
              <a:t>Senscio</a:t>
            </a:r>
            <a:r>
              <a:rPr lang="en-US" sz="1400" dirty="0">
                <a:latin typeface="Corbel" panose="020B0503020204020204" pitchFamily="34" charset="0"/>
              </a:rPr>
              <a:t> earns the care management fees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make payments, including a portion of bonus payments, to network partners  who provide a majority of the high touch services </a:t>
            </a:r>
          </a:p>
          <a:p>
            <a:pPr lvl="1"/>
            <a:r>
              <a:rPr lang="en-US" sz="1400" dirty="0">
                <a:latin typeface="Corbel" panose="020B0503020204020204" pitchFamily="34" charset="0"/>
              </a:rPr>
              <a:t>In our three launch states we have 55 partners across all necessary disciplines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profit from driving efficiencies and improving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04478" y="4840756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12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07CC-77BE-5241-AAFA-291AE356E227}"/>
              </a:ext>
            </a:extLst>
          </p:cNvPr>
          <p:cNvSpPr txBox="1"/>
          <p:nvPr/>
        </p:nvSpPr>
        <p:spPr>
          <a:xfrm>
            <a:off x="4572000" y="469392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12A1F-D0FE-4834-9BA0-94B50D7F5FBC}"/>
              </a:ext>
            </a:extLst>
          </p:cNvPr>
          <p:cNvSpPr/>
          <p:nvPr/>
        </p:nvSpPr>
        <p:spPr>
          <a:xfrm>
            <a:off x="4539175" y="1312783"/>
            <a:ext cx="2628741" cy="738662"/>
          </a:xfrm>
          <a:prstGeom prst="rect">
            <a:avLst/>
          </a:prstGeom>
          <a:solidFill>
            <a:srgbClr val="D4E5F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Senscio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Systems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2803A-C6E3-461C-8BC9-F8094AFCEEFC}"/>
              </a:ext>
            </a:extLst>
          </p:cNvPr>
          <p:cNvSpPr>
            <a:spLocks/>
          </p:cNvSpPr>
          <p:nvPr/>
        </p:nvSpPr>
        <p:spPr>
          <a:xfrm>
            <a:off x="4539175" y="2051445"/>
            <a:ext cx="2628741" cy="303831"/>
          </a:xfrm>
          <a:prstGeom prst="rect">
            <a:avLst/>
          </a:prstGeom>
          <a:solidFill>
            <a:srgbClr val="D4E5F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Ibis Program</a:t>
            </a:r>
            <a:endParaRPr lang="en-US" sz="10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84227-D97B-428F-ADCF-F0EF4836C187}"/>
              </a:ext>
            </a:extLst>
          </p:cNvPr>
          <p:cNvSpPr>
            <a:spLocks/>
          </p:cNvSpPr>
          <p:nvPr/>
        </p:nvSpPr>
        <p:spPr>
          <a:xfrm>
            <a:off x="2933597" y="2671010"/>
            <a:ext cx="1226327" cy="519427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Members</a:t>
            </a:r>
            <a:endParaRPr lang="en-US" sz="10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45C16-D13E-411B-9066-D02AA0C1349D}"/>
              </a:ext>
            </a:extLst>
          </p:cNvPr>
          <p:cNvSpPr>
            <a:spLocks/>
          </p:cNvSpPr>
          <p:nvPr/>
        </p:nvSpPr>
        <p:spPr>
          <a:xfrm>
            <a:off x="7332422" y="2671011"/>
            <a:ext cx="1226327" cy="519427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Network Partners</a:t>
            </a:r>
            <a:endParaRPr lang="en-US" sz="10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B3F219-234B-47D0-8287-FA7A06CA1188}"/>
              </a:ext>
            </a:extLst>
          </p:cNvPr>
          <p:cNvCxnSpPr>
            <a:cxnSpLocks/>
          </p:cNvCxnSpPr>
          <p:nvPr/>
        </p:nvCxnSpPr>
        <p:spPr>
          <a:xfrm flipH="1">
            <a:off x="4159924" y="3096490"/>
            <a:ext cx="3172499" cy="0"/>
          </a:xfrm>
          <a:prstGeom prst="straightConnector1">
            <a:avLst/>
          </a:prstGeom>
          <a:noFill/>
          <a:ln w="635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EB8255-9CEC-4534-907C-F61BAB051AE2}"/>
              </a:ext>
            </a:extLst>
          </p:cNvPr>
          <p:cNvSpPr/>
          <p:nvPr/>
        </p:nvSpPr>
        <p:spPr>
          <a:xfrm>
            <a:off x="5119254" y="2949724"/>
            <a:ext cx="1475509" cy="276634"/>
          </a:xfrm>
          <a:prstGeom prst="round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indent="0" algn="ctr">
              <a:lnSpc>
                <a:spcPct val="100000"/>
              </a:lnSpc>
              <a:buClrTx/>
              <a:buSzTx/>
              <a:buNone/>
            </a:pPr>
            <a:r>
              <a:rPr lang="en-US" sz="1100" b="1" dirty="0">
                <a:solidFill>
                  <a:srgbClr val="000000"/>
                </a:solidFill>
                <a:sym typeface="Arial"/>
              </a:rPr>
              <a:t>Directed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711265-E5CC-4D82-A7AC-C433CEA7A5E1}"/>
              </a:ext>
            </a:extLst>
          </p:cNvPr>
          <p:cNvSpPr>
            <a:spLocks/>
          </p:cNvSpPr>
          <p:nvPr/>
        </p:nvSpPr>
        <p:spPr>
          <a:xfrm>
            <a:off x="3758265" y="222843"/>
            <a:ext cx="1226327" cy="691358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Medicare Fee-for-Service</a:t>
            </a:r>
            <a:endParaRPr lang="en-US" sz="7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A8821AA8-997E-4206-9963-21B185EEADA8}"/>
              </a:ext>
            </a:extLst>
          </p:cNvPr>
          <p:cNvSpPr/>
          <p:nvPr/>
        </p:nvSpPr>
        <p:spPr>
          <a:xfrm rot="10800000">
            <a:off x="4438095" y="914201"/>
            <a:ext cx="546497" cy="386396"/>
          </a:xfrm>
          <a:prstGeom prst="upArrow">
            <a:avLst/>
          </a:prstGeom>
          <a:solidFill>
            <a:srgbClr val="DADADA"/>
          </a:solidFill>
          <a:ln w="6350" cap="flat">
            <a:solidFill>
              <a:srgbClr val="03060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C82D4-E352-4702-A292-E5C9E91867A7}"/>
              </a:ext>
            </a:extLst>
          </p:cNvPr>
          <p:cNvSpPr/>
          <p:nvPr/>
        </p:nvSpPr>
        <p:spPr>
          <a:xfrm>
            <a:off x="3633673" y="214745"/>
            <a:ext cx="1475509" cy="176933"/>
          </a:xfrm>
          <a:prstGeom prst="roundRect">
            <a:avLst/>
          </a:prstGeom>
          <a:solidFill>
            <a:schemeClr val="accent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3629D8-CF37-4C86-A29D-9E5388B05B01}"/>
              </a:ext>
            </a:extLst>
          </p:cNvPr>
          <p:cNvSpPr txBox="1"/>
          <p:nvPr/>
        </p:nvSpPr>
        <p:spPr>
          <a:xfrm>
            <a:off x="4586177" y="952765"/>
            <a:ext cx="281989" cy="47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$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EC0A26-6EDC-4B02-8F40-8C7EAAE30BCD}"/>
              </a:ext>
            </a:extLst>
          </p:cNvPr>
          <p:cNvSpPr/>
          <p:nvPr/>
        </p:nvSpPr>
        <p:spPr>
          <a:xfrm>
            <a:off x="4621720" y="928055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8EB82BC-2709-4399-BC9A-8163D6C5BF7E}"/>
              </a:ext>
            </a:extLst>
          </p:cNvPr>
          <p:cNvCxnSpPr>
            <a:cxnSpLocks/>
            <a:stCxn id="9" idx="1"/>
            <a:endCxn id="7" idx="1"/>
          </p:cNvCxnSpPr>
          <p:nvPr/>
        </p:nvCxnSpPr>
        <p:spPr>
          <a:xfrm rot="10800000" flipH="1">
            <a:off x="2933597" y="1682114"/>
            <a:ext cx="1605578" cy="1248610"/>
          </a:xfrm>
          <a:prstGeom prst="bentConnector3">
            <a:avLst>
              <a:gd name="adj1" fmla="val -14238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45E699-1DBB-4CE5-A421-3B5FB68AA148}"/>
              </a:ext>
            </a:extLst>
          </p:cNvPr>
          <p:cNvSpPr/>
          <p:nvPr/>
        </p:nvSpPr>
        <p:spPr>
          <a:xfrm>
            <a:off x="3157871" y="1553252"/>
            <a:ext cx="1097141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Cost Reductions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DDE059E-01ED-4AA8-9CB9-F9651D8A5F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48833" y="2118226"/>
            <a:ext cx="1364087" cy="524851"/>
          </a:xfrm>
          <a:prstGeom prst="bentConnector3">
            <a:avLst>
              <a:gd name="adj1" fmla="val 100275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F3CF26-4CD8-4E95-8F32-9056F698ED3C}"/>
              </a:ext>
            </a:extLst>
          </p:cNvPr>
          <p:cNvSpPr/>
          <p:nvPr/>
        </p:nvSpPr>
        <p:spPr>
          <a:xfrm>
            <a:off x="3310271" y="1938967"/>
            <a:ext cx="1097142" cy="344793"/>
          </a:xfrm>
          <a:prstGeom prst="roundRect">
            <a:avLst/>
          </a:prstGeom>
          <a:solidFill>
            <a:srgbClr val="FFFDD6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Self-Management Support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9763A40-7478-4CE3-A49B-02A7906EF4B4}"/>
              </a:ext>
            </a:extLst>
          </p:cNvPr>
          <p:cNvCxnSpPr>
            <a:cxnSpLocks/>
          </p:cNvCxnSpPr>
          <p:nvPr/>
        </p:nvCxnSpPr>
        <p:spPr>
          <a:xfrm flipV="1">
            <a:off x="4174857" y="2375971"/>
            <a:ext cx="914150" cy="506413"/>
          </a:xfrm>
          <a:prstGeom prst="bentConnector3">
            <a:avLst>
              <a:gd name="adj1" fmla="val 100014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86DF547-B1C3-4A04-9664-AB6B29CAC31B}"/>
              </a:ext>
            </a:extLst>
          </p:cNvPr>
          <p:cNvSpPr/>
          <p:nvPr/>
        </p:nvSpPr>
        <p:spPr>
          <a:xfrm>
            <a:off x="4266165" y="2788225"/>
            <a:ext cx="341378" cy="162830"/>
          </a:xfrm>
          <a:prstGeom prst="roundRect">
            <a:avLst/>
          </a:prstGeom>
          <a:solidFill>
            <a:srgbClr val="EAEC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Data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F88A0B8-F00F-4FD5-A3F9-AC9EFD4C2B52}"/>
              </a:ext>
            </a:extLst>
          </p:cNvPr>
          <p:cNvCxnSpPr>
            <a:cxnSpLocks/>
          </p:cNvCxnSpPr>
          <p:nvPr/>
        </p:nvCxnSpPr>
        <p:spPr>
          <a:xfrm rot="10800000">
            <a:off x="6637812" y="2386606"/>
            <a:ext cx="694610" cy="506412"/>
          </a:xfrm>
          <a:prstGeom prst="bentConnector3">
            <a:avLst>
              <a:gd name="adj1" fmla="val 100004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669044-0C04-456D-A560-038F15028C7B}"/>
              </a:ext>
            </a:extLst>
          </p:cNvPr>
          <p:cNvSpPr/>
          <p:nvPr/>
        </p:nvSpPr>
        <p:spPr>
          <a:xfrm>
            <a:off x="6878229" y="2798858"/>
            <a:ext cx="341378" cy="162830"/>
          </a:xfrm>
          <a:prstGeom prst="roundRect">
            <a:avLst/>
          </a:prstGeom>
          <a:solidFill>
            <a:srgbClr val="EAEC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Data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7A3ABB58-3D7E-455F-9F5B-466B76CEC00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167916" y="2203361"/>
            <a:ext cx="930168" cy="439717"/>
          </a:xfrm>
          <a:prstGeom prst="bentConnector3">
            <a:avLst>
              <a:gd name="adj1" fmla="val 99533"/>
            </a:avLst>
          </a:prstGeom>
          <a:noFill/>
          <a:ln w="254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E9B10F0-7170-4CD0-AF5B-AE029C528B4D}"/>
              </a:ext>
            </a:extLst>
          </p:cNvPr>
          <p:cNvSpPr/>
          <p:nvPr/>
        </p:nvSpPr>
        <p:spPr>
          <a:xfrm>
            <a:off x="7301773" y="2118226"/>
            <a:ext cx="694610" cy="183253"/>
          </a:xfrm>
          <a:prstGeom prst="roundRect">
            <a:avLst/>
          </a:prstGeom>
          <a:solidFill>
            <a:srgbClr val="FFFDD6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Guidance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F4233F0-8CF9-4322-84F2-74D6749363ED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7167916" y="1917659"/>
            <a:ext cx="1390833" cy="1013066"/>
          </a:xfrm>
          <a:prstGeom prst="bentConnector3">
            <a:avLst>
              <a:gd name="adj1" fmla="val 124590"/>
            </a:avLst>
          </a:prstGeom>
          <a:noFill/>
          <a:ln w="63500" cap="flat">
            <a:solidFill>
              <a:srgbClr val="666666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7774D05-9AFA-4B62-A0CE-38A3E11E04C0}"/>
              </a:ext>
            </a:extLst>
          </p:cNvPr>
          <p:cNvSpPr/>
          <p:nvPr/>
        </p:nvSpPr>
        <p:spPr>
          <a:xfrm>
            <a:off x="7312399" y="1797796"/>
            <a:ext cx="1058968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$ Fee-for-Service share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A07CE8-033F-4947-A2DF-B5CA871D1C6B}"/>
              </a:ext>
            </a:extLst>
          </p:cNvPr>
          <p:cNvSpPr/>
          <p:nvPr/>
        </p:nvSpPr>
        <p:spPr>
          <a:xfrm>
            <a:off x="8516784" y="1831823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D7BE73-C735-4142-83A6-7CDD337014FE}"/>
              </a:ext>
            </a:extLst>
          </p:cNvPr>
          <p:cNvSpPr>
            <a:spLocks/>
          </p:cNvSpPr>
          <p:nvPr/>
        </p:nvSpPr>
        <p:spPr>
          <a:xfrm>
            <a:off x="5264549" y="219299"/>
            <a:ext cx="1226327" cy="691358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Supplemental Fees or Bonus Payments</a:t>
            </a:r>
            <a:endParaRPr lang="en-US" sz="7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F4A57E38-1B06-48C4-A9ED-D8967731E577}"/>
              </a:ext>
            </a:extLst>
          </p:cNvPr>
          <p:cNvSpPr/>
          <p:nvPr/>
        </p:nvSpPr>
        <p:spPr>
          <a:xfrm rot="10800000">
            <a:off x="5589960" y="910657"/>
            <a:ext cx="546497" cy="386396"/>
          </a:xfrm>
          <a:prstGeom prst="upArrow">
            <a:avLst/>
          </a:prstGeom>
          <a:solidFill>
            <a:srgbClr val="DADADA"/>
          </a:solidFill>
          <a:ln w="6350" cap="flat">
            <a:solidFill>
              <a:srgbClr val="03060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47F30CC-B0BE-44ED-BA37-687D53660B0C}"/>
              </a:ext>
            </a:extLst>
          </p:cNvPr>
          <p:cNvSpPr/>
          <p:nvPr/>
        </p:nvSpPr>
        <p:spPr>
          <a:xfrm>
            <a:off x="5139957" y="211201"/>
            <a:ext cx="1475509" cy="176933"/>
          </a:xfrm>
          <a:prstGeom prst="roundRect">
            <a:avLst/>
          </a:prstGeom>
          <a:solidFill>
            <a:schemeClr val="accent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2020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BB2206-31F7-4945-B10A-4017C5400081}"/>
              </a:ext>
            </a:extLst>
          </p:cNvPr>
          <p:cNvSpPr txBox="1"/>
          <p:nvPr/>
        </p:nvSpPr>
        <p:spPr>
          <a:xfrm>
            <a:off x="5738042" y="935045"/>
            <a:ext cx="281989" cy="47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$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D42EBA-565C-4D88-AE7C-55B03133EC0B}"/>
              </a:ext>
            </a:extLst>
          </p:cNvPr>
          <p:cNvSpPr/>
          <p:nvPr/>
        </p:nvSpPr>
        <p:spPr>
          <a:xfrm>
            <a:off x="5773585" y="924511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034A03FD-9185-45E9-BF60-76E1D63EF1AB}"/>
              </a:ext>
            </a:extLst>
          </p:cNvPr>
          <p:cNvCxnSpPr>
            <a:cxnSpLocks/>
          </p:cNvCxnSpPr>
          <p:nvPr/>
        </p:nvCxnSpPr>
        <p:spPr>
          <a:xfrm>
            <a:off x="7167916" y="1682114"/>
            <a:ext cx="1706726" cy="1248611"/>
          </a:xfrm>
          <a:prstGeom prst="bentConnector3">
            <a:avLst>
              <a:gd name="adj1" fmla="val 101915"/>
            </a:avLst>
          </a:prstGeom>
          <a:noFill/>
          <a:ln w="63500" cap="flat">
            <a:solidFill>
              <a:srgbClr val="6666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D61E8BC-9EA2-4A13-B561-AA6375FF2A03}"/>
              </a:ext>
            </a:extLst>
          </p:cNvPr>
          <p:cNvSpPr/>
          <p:nvPr/>
        </p:nvSpPr>
        <p:spPr>
          <a:xfrm>
            <a:off x="7308852" y="1503633"/>
            <a:ext cx="1058968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$ Supplemental Fees share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D5504B-A9F8-411C-A61D-4315C81F1D2C}"/>
              </a:ext>
            </a:extLst>
          </p:cNvPr>
          <p:cNvSpPr/>
          <p:nvPr/>
        </p:nvSpPr>
        <p:spPr>
          <a:xfrm>
            <a:off x="8519358" y="1579227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7342E9-190F-4F19-A8C7-038827BFBF8B}"/>
              </a:ext>
            </a:extLst>
          </p:cNvPr>
          <p:cNvSpPr txBox="1"/>
          <p:nvPr/>
        </p:nvSpPr>
        <p:spPr>
          <a:xfrm>
            <a:off x="4942334" y="171587"/>
            <a:ext cx="425376" cy="844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A9F2D4-F237-4EC3-95D7-C53C3406D658}"/>
              </a:ext>
            </a:extLst>
          </p:cNvPr>
          <p:cNvSpPr>
            <a:spLocks/>
          </p:cNvSpPr>
          <p:nvPr/>
        </p:nvSpPr>
        <p:spPr>
          <a:xfrm>
            <a:off x="6767765" y="219300"/>
            <a:ext cx="1226327" cy="691358"/>
          </a:xfrm>
          <a:prstGeom prst="rect">
            <a:avLst/>
          </a:prstGeom>
          <a:solidFill>
            <a:srgbClr val="B1CB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Shared Savings or Capitated Payments</a:t>
            </a:r>
            <a:endParaRPr lang="en-US" sz="7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61E96195-500C-4AF2-9722-6287D4CAB7FD}"/>
              </a:ext>
            </a:extLst>
          </p:cNvPr>
          <p:cNvSpPr/>
          <p:nvPr/>
        </p:nvSpPr>
        <p:spPr>
          <a:xfrm rot="10800000">
            <a:off x="6656757" y="910658"/>
            <a:ext cx="546497" cy="386396"/>
          </a:xfrm>
          <a:prstGeom prst="upArrow">
            <a:avLst/>
          </a:prstGeom>
          <a:solidFill>
            <a:srgbClr val="DADADA"/>
          </a:solidFill>
          <a:ln w="6350" cap="flat">
            <a:solidFill>
              <a:srgbClr val="03060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3310FC5-9E8D-43D9-873C-906694C86F6E}"/>
              </a:ext>
            </a:extLst>
          </p:cNvPr>
          <p:cNvSpPr/>
          <p:nvPr/>
        </p:nvSpPr>
        <p:spPr>
          <a:xfrm>
            <a:off x="6643173" y="211202"/>
            <a:ext cx="1475509" cy="176933"/>
          </a:xfrm>
          <a:prstGeom prst="roundRect">
            <a:avLst/>
          </a:prstGeom>
          <a:solidFill>
            <a:schemeClr val="accent3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2021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6B4D0D-C880-4443-BAA6-5D40880BBB84}"/>
              </a:ext>
            </a:extLst>
          </p:cNvPr>
          <p:cNvSpPr txBox="1"/>
          <p:nvPr/>
        </p:nvSpPr>
        <p:spPr>
          <a:xfrm>
            <a:off x="6804839" y="935046"/>
            <a:ext cx="281989" cy="47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$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EDCB53-0FE3-4073-8B77-BA3538880D8E}"/>
              </a:ext>
            </a:extLst>
          </p:cNvPr>
          <p:cNvSpPr/>
          <p:nvPr/>
        </p:nvSpPr>
        <p:spPr>
          <a:xfrm>
            <a:off x="6840382" y="924512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23BA56-F53F-4DDF-AA0A-70F862B066E3}"/>
              </a:ext>
            </a:extLst>
          </p:cNvPr>
          <p:cNvSpPr txBox="1"/>
          <p:nvPr/>
        </p:nvSpPr>
        <p:spPr>
          <a:xfrm>
            <a:off x="6445550" y="171588"/>
            <a:ext cx="425376" cy="844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+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8357FE0C-C27C-4866-9CCC-2CAE4CA2B71C}"/>
              </a:ext>
            </a:extLst>
          </p:cNvPr>
          <p:cNvCxnSpPr>
            <a:cxnSpLocks/>
          </p:cNvCxnSpPr>
          <p:nvPr/>
        </p:nvCxnSpPr>
        <p:spPr>
          <a:xfrm>
            <a:off x="7167916" y="1425808"/>
            <a:ext cx="1706726" cy="1248611"/>
          </a:xfrm>
          <a:prstGeom prst="bentConnector3">
            <a:avLst>
              <a:gd name="adj1" fmla="val 101915"/>
            </a:avLst>
          </a:prstGeom>
          <a:noFill/>
          <a:ln w="63500" cap="flat">
            <a:solidFill>
              <a:srgbClr val="66666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E12DEC9-834B-4443-BB0C-4E50FBC4F529}"/>
              </a:ext>
            </a:extLst>
          </p:cNvPr>
          <p:cNvSpPr/>
          <p:nvPr/>
        </p:nvSpPr>
        <p:spPr>
          <a:xfrm>
            <a:off x="8523710" y="1347077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24C26F6-C8FC-483B-8346-EC08BC4C0AA8}"/>
              </a:ext>
            </a:extLst>
          </p:cNvPr>
          <p:cNvSpPr/>
          <p:nvPr/>
        </p:nvSpPr>
        <p:spPr>
          <a:xfrm>
            <a:off x="7308851" y="1205761"/>
            <a:ext cx="1058968" cy="284953"/>
          </a:xfrm>
          <a:prstGeom prst="roundRect">
            <a:avLst/>
          </a:prstGeom>
          <a:solidFill>
            <a:srgbClr val="CBFBD5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$ Savings Share</a:t>
            </a:r>
          </a:p>
        </p:txBody>
      </p:sp>
    </p:spTree>
    <p:extLst>
      <p:ext uri="{BB962C8B-B14F-4D97-AF65-F5344CB8AC3E}">
        <p14:creationId xmlns:p14="http://schemas.microsoft.com/office/powerpoint/2010/main" val="1875388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path to healing our healthcare system is clear and has begun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22B-AFB2-48E9-ACF1-2D80A25393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90707" y="941181"/>
            <a:ext cx="6127881" cy="23121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Corbel" panose="020B0503020204020204" pitchFamily="34" charset="0"/>
              </a:rPr>
              <a:t>Healing our healthcare system requires integrated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Corbel" panose="020B0503020204020204" pitchFamily="34" charset="0"/>
              </a:rPr>
              <a:t>Integrated care is person-centered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Corbel" panose="020B0503020204020204" pitchFamily="34" charset="0"/>
              </a:rPr>
              <a:t>Integrated care is possible today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Corbel" panose="020B0503020204020204" pitchFamily="34" charset="0"/>
              </a:rPr>
              <a:t>Revenues, people infrastructure, and technology are all available, waiting for us to apply it  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34809" y="4667983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13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793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 Home-Based Chronic Care System Optimized By Artificial Intelligence"/>
          <p:cNvSpPr txBox="1">
            <a:spLocks noGrp="1"/>
          </p:cNvSpPr>
          <p:nvPr>
            <p:ph type="body" idx="13"/>
          </p:nvPr>
        </p:nvSpPr>
        <p:spPr>
          <a:xfrm>
            <a:off x="240717" y="1408792"/>
            <a:ext cx="4206121" cy="2325915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4F9DC1"/>
                </a:solidFill>
              </a:defRPr>
            </a:pPr>
            <a:r>
              <a:rPr lang="en-US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Times"/>
                <a:cs typeface="Times"/>
                <a:sym typeface="Times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EB62BB-015A-E947-BED7-CD073850F9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4C4FD-7E20-4F3B-B0FD-442920D65D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717" y="3842015"/>
            <a:ext cx="4075660" cy="689479"/>
          </a:xfrm>
        </p:spPr>
        <p:txBody>
          <a:bodyPr/>
          <a:lstStyle/>
          <a:p>
            <a:r>
              <a:rPr lang="en-US" dirty="0"/>
              <a:t>Piali De, PhD</a:t>
            </a:r>
          </a:p>
          <a:p>
            <a:r>
              <a:rPr lang="en-US" dirty="0"/>
              <a:t>Co-founder &amp; CEO</a:t>
            </a:r>
          </a:p>
          <a:p>
            <a:r>
              <a:rPr lang="en-US" dirty="0"/>
              <a:t>(617) 834-2853</a:t>
            </a:r>
          </a:p>
          <a:p>
            <a:r>
              <a:rPr lang="en-US" dirty="0" err="1"/>
              <a:t>piali@sensciosystems.com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267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579" y="187422"/>
            <a:ext cx="2120166" cy="4058365"/>
          </a:xfrm>
        </p:spPr>
        <p:txBody>
          <a:bodyPr/>
          <a:lstStyle/>
          <a:p>
            <a:r>
              <a:rPr lang="en-US" dirty="0">
                <a:latin typeface="+mj-lt"/>
              </a:rPr>
              <a:t>Our healthcare system is ill-equipped to support healthy aging</a:t>
            </a:r>
          </a:p>
          <a:p>
            <a:endParaRPr lang="en-US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22B-AFB2-48E9-ACF1-2D80A25393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89367" y="1069768"/>
            <a:ext cx="6229221" cy="3261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600" dirty="0">
                <a:latin typeface="Corbel" panose="020B0503020204020204" pitchFamily="34" charset="0"/>
              </a:rPr>
              <a:t>We all know that the US healthcare system does not work well for longitudinal care because the system is highly fragmented and compartmentalized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600" dirty="0">
                <a:latin typeface="Corbel" panose="020B0503020204020204" pitchFamily="34" charset="0"/>
              </a:rPr>
              <a:t>De-fragmentation is critically needed and is only possible through integration of people, processes and data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600" dirty="0" err="1">
                <a:latin typeface="Corbel" panose="020B0503020204020204" pitchFamily="34" charset="0"/>
              </a:rPr>
              <a:t>Senscio</a:t>
            </a:r>
            <a:r>
              <a:rPr lang="en-US" sz="1600" dirty="0">
                <a:latin typeface="Corbel" panose="020B0503020204020204" pitchFamily="34" charset="0"/>
              </a:rPr>
              <a:t> Systems’ Ibis Program uses a powerful artificial intelligence platform to integrate care for those with the most complex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34809" y="4667983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2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27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71" y="324271"/>
            <a:ext cx="2380343" cy="4058365"/>
          </a:xfrm>
        </p:spPr>
        <p:txBody>
          <a:bodyPr/>
          <a:lstStyle/>
          <a:p>
            <a:r>
              <a:rPr lang="en-US" dirty="0">
                <a:latin typeface="+mj-lt"/>
              </a:rPr>
              <a:t>Now is the time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CMS and State Governments feel the economic urgency of the dually eligible population and are seeking innovative solutions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22B-AFB2-48E9-ACF1-2D80A25393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95310" y="324271"/>
            <a:ext cx="6223278" cy="442146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orbel" panose="020B0503020204020204" pitchFamily="34" charset="0"/>
              </a:rPr>
              <a:t>Medicare is gradually increasing payments for the management of complex health.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orbel" panose="020B0503020204020204" pitchFamily="34" charset="0"/>
              </a:rPr>
              <a:t>Current Medicare fees pay an average of $3,000/individual annually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en-US" dirty="0">
                <a:latin typeface="Corbel" panose="020B0503020204020204" pitchFamily="34" charset="0"/>
              </a:rPr>
              <a:t>Health plans are increasingly willing to pay care management fees for this population - ”Value Based Payments”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en-US" dirty="0">
                <a:latin typeface="Corbel" panose="020B0503020204020204" pitchFamily="34" charset="0"/>
              </a:rPr>
              <a:t>CMS is promoting integration of care services and as of 2019 is actively soliciting state Medicaid agencies to: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Corbel" panose="020B0503020204020204" pitchFamily="34" charset="0"/>
              </a:rPr>
              <a:t>P</a:t>
            </a:r>
            <a:r>
              <a:rPr lang="en-US" sz="1400" dirty="0">
                <a:latin typeface="Corbel" panose="020B0503020204020204" pitchFamily="34" charset="0"/>
              </a:rPr>
              <a:t>ropose new ways of integrating care and coordinating services for the dually eligible population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orbel" panose="020B0503020204020204" pitchFamily="34" charset="0"/>
              </a:rPr>
              <a:t>Improve quality of patient care and reduce costs for federal and state governments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Corbel" panose="020B0503020204020204" pitchFamily="34" charset="0"/>
              </a:rPr>
              <a:t>A “Capitated Shared Savings” approach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en-US" b="1" dirty="0">
                <a:latin typeface="Corbel" panose="020B0503020204020204" pitchFamily="34" charset="0"/>
              </a:rPr>
              <a:t>We are a right place / right time solution that is no accident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34809" y="4667983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3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975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18" y="324271"/>
            <a:ext cx="2236341" cy="4058365"/>
          </a:xfrm>
        </p:spPr>
        <p:txBody>
          <a:bodyPr/>
          <a:lstStyle/>
          <a:p>
            <a:r>
              <a:rPr lang="en-US" dirty="0">
                <a:latin typeface="+mj-lt"/>
              </a:rPr>
              <a:t>Our </a:t>
            </a:r>
            <a:r>
              <a:rPr lang="en-US" dirty="0" err="1">
                <a:latin typeface="+mj-lt"/>
              </a:rPr>
              <a:t>Ibis</a:t>
            </a:r>
            <a:r>
              <a:rPr lang="en-US" baseline="30000" dirty="0" err="1">
                <a:latin typeface="+mj-lt"/>
              </a:rPr>
              <a:t>TM</a:t>
            </a:r>
            <a:r>
              <a:rPr lang="en-US" dirty="0">
                <a:latin typeface="+mj-lt"/>
              </a:rPr>
              <a:t> Program horizontally integrates every aspect of care – driven and managed by </a:t>
            </a:r>
            <a:r>
              <a:rPr lang="en-US" dirty="0" err="1">
                <a:latin typeface="+mj-lt"/>
              </a:rPr>
              <a:t>Senscio’s</a:t>
            </a:r>
            <a:r>
              <a:rPr lang="en-US" dirty="0">
                <a:latin typeface="+mj-lt"/>
              </a:rPr>
              <a:t> powerful AI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34809" y="4667983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4</a:t>
            </a:fld>
            <a:endParaRPr lang="en-US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789C3E-F44B-A04E-8888-2E8E2A38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42" y="433271"/>
            <a:ext cx="6627957" cy="34244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9F6FA2-EC5A-4946-A087-8B90DD347463}"/>
              </a:ext>
            </a:extLst>
          </p:cNvPr>
          <p:cNvSpPr/>
          <p:nvPr/>
        </p:nvSpPr>
        <p:spPr>
          <a:xfrm>
            <a:off x="3528082" y="2099773"/>
            <a:ext cx="4530725" cy="203132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5238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18" y="324271"/>
            <a:ext cx="2236341" cy="4058365"/>
          </a:xfrm>
        </p:spPr>
        <p:txBody>
          <a:bodyPr/>
          <a:lstStyle/>
          <a:p>
            <a:r>
              <a:rPr lang="en-US" dirty="0">
                <a:latin typeface="+mj-lt"/>
              </a:rPr>
              <a:t>Our </a:t>
            </a:r>
            <a:r>
              <a:rPr lang="en-US" dirty="0" err="1">
                <a:latin typeface="+mj-lt"/>
              </a:rPr>
              <a:t>Ibis</a:t>
            </a:r>
            <a:r>
              <a:rPr lang="en-US" baseline="30000" dirty="0" err="1">
                <a:latin typeface="+mj-lt"/>
              </a:rPr>
              <a:t>TM</a:t>
            </a:r>
            <a:r>
              <a:rPr lang="en-US" dirty="0">
                <a:latin typeface="+mj-lt"/>
              </a:rPr>
              <a:t> Program horizontally integrates every aspect of care – driven and managed by </a:t>
            </a:r>
            <a:r>
              <a:rPr lang="en-US" dirty="0" err="1">
                <a:latin typeface="+mj-lt"/>
              </a:rPr>
              <a:t>Senscio’s</a:t>
            </a:r>
            <a:r>
              <a:rPr lang="en-US" dirty="0">
                <a:latin typeface="+mj-lt"/>
              </a:rPr>
              <a:t> powerful AI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34809" y="4667983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5</a:t>
            </a:fld>
            <a:endParaRPr lang="en-US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C167E-5F02-D648-908C-4DBBE8BE20BA}"/>
              </a:ext>
            </a:extLst>
          </p:cNvPr>
          <p:cNvSpPr txBox="1"/>
          <p:nvPr/>
        </p:nvSpPr>
        <p:spPr>
          <a:xfrm>
            <a:off x="2560729" y="4294985"/>
            <a:ext cx="6357859" cy="538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Autofit/>
          </a:bodyPr>
          <a:lstStyle/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Self-management support services are delivered though Medical practices with a public health focus on patient education and prevention of secondary complications.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67DA7-4C4F-414B-9F26-0E4F53300FAB}"/>
              </a:ext>
            </a:extLst>
          </p:cNvPr>
          <p:cNvGrpSpPr/>
          <p:nvPr/>
        </p:nvGrpSpPr>
        <p:grpSpPr>
          <a:xfrm>
            <a:off x="2472633" y="431560"/>
            <a:ext cx="6627957" cy="3748753"/>
            <a:chOff x="2472633" y="431560"/>
            <a:chExt cx="6627957" cy="37487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6703F3-81AA-4A45-88DF-24C25270195A}"/>
                </a:ext>
              </a:extLst>
            </p:cNvPr>
            <p:cNvGrpSpPr/>
            <p:nvPr/>
          </p:nvGrpSpPr>
          <p:grpSpPr>
            <a:xfrm>
              <a:off x="2472633" y="431560"/>
              <a:ext cx="6627957" cy="3748753"/>
              <a:chOff x="2472633" y="431560"/>
              <a:chExt cx="6627957" cy="37487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1789C3E-F44B-A04E-8888-2E8E2A38E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2633" y="431560"/>
                <a:ext cx="6627957" cy="3424444"/>
              </a:xfrm>
              <a:prstGeom prst="rect">
                <a:avLst/>
              </a:prstGeom>
            </p:spPr>
          </p:pic>
          <p:sp>
            <p:nvSpPr>
              <p:cNvPr id="3" name="Arrow: Up 2">
                <a:extLst>
                  <a:ext uri="{FF2B5EF4-FFF2-40B4-BE49-F238E27FC236}">
                    <a16:creationId xmlns:a16="http://schemas.microsoft.com/office/drawing/2014/main" id="{FE17070D-AE8A-44EE-B085-5F7197712EBA}"/>
                  </a:ext>
                </a:extLst>
              </p:cNvPr>
              <p:cNvSpPr/>
              <p:nvPr/>
            </p:nvSpPr>
            <p:spPr>
              <a:xfrm>
                <a:off x="2848818" y="3766729"/>
                <a:ext cx="296164" cy="238947"/>
              </a:xfrm>
              <a:prstGeom prst="upArrow">
                <a:avLst/>
              </a:prstGeom>
              <a:solidFill>
                <a:srgbClr val="9CB3E2"/>
              </a:solidFill>
              <a:ln w="6350" cap="flat">
                <a:solidFill>
                  <a:srgbClr val="030609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8" name="Arrow: Up 7">
                <a:extLst>
                  <a:ext uri="{FF2B5EF4-FFF2-40B4-BE49-F238E27FC236}">
                    <a16:creationId xmlns:a16="http://schemas.microsoft.com/office/drawing/2014/main" id="{026FF634-C3FA-4273-9EE2-39738F9F69BD}"/>
                  </a:ext>
                </a:extLst>
              </p:cNvPr>
              <p:cNvSpPr/>
              <p:nvPr/>
            </p:nvSpPr>
            <p:spPr>
              <a:xfrm>
                <a:off x="5162535" y="3759805"/>
                <a:ext cx="296164" cy="238947"/>
              </a:xfrm>
              <a:prstGeom prst="upArrow">
                <a:avLst/>
              </a:prstGeom>
              <a:solidFill>
                <a:srgbClr val="9CB3E2"/>
              </a:solidFill>
              <a:ln w="6350" cap="flat">
                <a:solidFill>
                  <a:srgbClr val="030609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9" name="Arrow: Up 8">
                <a:extLst>
                  <a:ext uri="{FF2B5EF4-FFF2-40B4-BE49-F238E27FC236}">
                    <a16:creationId xmlns:a16="http://schemas.microsoft.com/office/drawing/2014/main" id="{2CE76852-9F06-45C0-8106-D88E04A33EDA}"/>
                  </a:ext>
                </a:extLst>
              </p:cNvPr>
              <p:cNvSpPr/>
              <p:nvPr/>
            </p:nvSpPr>
            <p:spPr>
              <a:xfrm>
                <a:off x="6208554" y="3759806"/>
                <a:ext cx="296164" cy="238947"/>
              </a:xfrm>
              <a:prstGeom prst="upArrow">
                <a:avLst/>
              </a:prstGeom>
              <a:solidFill>
                <a:srgbClr val="9CB3E2"/>
              </a:solidFill>
              <a:ln w="6350" cap="flat">
                <a:solidFill>
                  <a:srgbClr val="030609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0952B35C-4152-43C3-B155-2F51D1968FFF}"/>
                  </a:ext>
                </a:extLst>
              </p:cNvPr>
              <p:cNvSpPr/>
              <p:nvPr/>
            </p:nvSpPr>
            <p:spPr>
              <a:xfrm>
                <a:off x="8397572" y="3766729"/>
                <a:ext cx="296164" cy="238947"/>
              </a:xfrm>
              <a:prstGeom prst="upArrow">
                <a:avLst/>
              </a:prstGeom>
              <a:solidFill>
                <a:srgbClr val="9CB3E2"/>
              </a:solidFill>
              <a:ln w="6350" cap="flat">
                <a:solidFill>
                  <a:srgbClr val="030609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173ED1-4B50-443C-8647-BC17C685F50A}"/>
                  </a:ext>
                </a:extLst>
              </p:cNvPr>
              <p:cNvSpPr/>
              <p:nvPr/>
            </p:nvSpPr>
            <p:spPr>
              <a:xfrm>
                <a:off x="2921577" y="3977971"/>
                <a:ext cx="5702877" cy="202342"/>
              </a:xfrm>
              <a:prstGeom prst="rect">
                <a:avLst/>
              </a:prstGeom>
              <a:solidFill>
                <a:srgbClr val="9CB3E2"/>
              </a:solidFill>
              <a:ln w="6350" cap="flat">
                <a:solidFill>
                  <a:srgbClr val="030609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DED58D-4158-462B-9BE7-182AFAEAD001}"/>
                  </a:ext>
                </a:extLst>
              </p:cNvPr>
              <p:cNvSpPr txBox="1"/>
              <p:nvPr/>
            </p:nvSpPr>
            <p:spPr>
              <a:xfrm>
                <a:off x="5396345" y="3843522"/>
                <a:ext cx="1108373" cy="238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24" tIns="91424" rIns="91424" bIns="91424" numCol="1" spcCol="38100" rtlCol="0" anchor="t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CCCC"/>
                  </a:buClr>
                  <a:buSzPct val="100000"/>
                  <a:buNone/>
                  <a:tabLst/>
                </a:pPr>
                <a:r>
                  <a:rPr kumimoji="0" lang="en-US" sz="11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uFillTx/>
                    <a:latin typeface="Nunito Sans"/>
                    <a:ea typeface="Nunito Sans"/>
                    <a:cs typeface="Nunito Sans"/>
                    <a:sym typeface="Nunito Sans"/>
                  </a:rPr>
                  <a:t>Coordination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DC61F7-C820-495D-832F-F8925B68F303}"/>
                  </a:ext>
                </a:extLst>
              </p:cNvPr>
              <p:cNvSpPr/>
              <p:nvPr/>
            </p:nvSpPr>
            <p:spPr>
              <a:xfrm>
                <a:off x="2929516" y="3888908"/>
                <a:ext cx="135074" cy="202342"/>
              </a:xfrm>
              <a:prstGeom prst="rect">
                <a:avLst/>
              </a:prstGeom>
              <a:solidFill>
                <a:srgbClr val="9CB3E2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DD128C-C46D-41A7-BF1E-DB1DFAD2F530}"/>
                  </a:ext>
                </a:extLst>
              </p:cNvPr>
              <p:cNvSpPr/>
              <p:nvPr/>
            </p:nvSpPr>
            <p:spPr>
              <a:xfrm>
                <a:off x="5242503" y="3876208"/>
                <a:ext cx="135074" cy="202342"/>
              </a:xfrm>
              <a:prstGeom prst="rect">
                <a:avLst/>
              </a:prstGeom>
              <a:solidFill>
                <a:srgbClr val="9CB3E2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4F94080-7C3A-43A0-BE70-68C5A508EFA8}"/>
                  </a:ext>
                </a:extLst>
              </p:cNvPr>
              <p:cNvSpPr/>
              <p:nvPr/>
            </p:nvSpPr>
            <p:spPr>
              <a:xfrm>
                <a:off x="6289099" y="3874078"/>
                <a:ext cx="135074" cy="202342"/>
              </a:xfrm>
              <a:prstGeom prst="rect">
                <a:avLst/>
              </a:prstGeom>
              <a:solidFill>
                <a:srgbClr val="9CB3E2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D6F3447-2621-4076-A9AB-B86842F7F59A}"/>
                  </a:ext>
                </a:extLst>
              </p:cNvPr>
              <p:cNvSpPr/>
              <p:nvPr/>
            </p:nvSpPr>
            <p:spPr>
              <a:xfrm>
                <a:off x="8478117" y="3856596"/>
                <a:ext cx="135074" cy="202342"/>
              </a:xfrm>
              <a:prstGeom prst="rect">
                <a:avLst/>
              </a:prstGeom>
              <a:solidFill>
                <a:srgbClr val="9CB3E2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14D86F-4295-8149-B2DD-CBBB35884F7C}"/>
                </a:ext>
              </a:extLst>
            </p:cNvPr>
            <p:cNvGrpSpPr/>
            <p:nvPr/>
          </p:nvGrpSpPr>
          <p:grpSpPr>
            <a:xfrm>
              <a:off x="3534032" y="2397211"/>
              <a:ext cx="4510217" cy="605481"/>
              <a:chOff x="3534032" y="2397211"/>
              <a:chExt cx="4510217" cy="6054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204B41-C217-C046-A4C5-92E368933339}"/>
                  </a:ext>
                </a:extLst>
              </p:cNvPr>
              <p:cNvSpPr/>
              <p:nvPr/>
            </p:nvSpPr>
            <p:spPr>
              <a:xfrm>
                <a:off x="3534032" y="2397211"/>
                <a:ext cx="1149179" cy="60548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56343A-2889-0748-A0D9-300236EE760A}"/>
                  </a:ext>
                </a:extLst>
              </p:cNvPr>
              <p:cNvSpPr/>
              <p:nvPr/>
            </p:nvSpPr>
            <p:spPr>
              <a:xfrm>
                <a:off x="6897189" y="2397211"/>
                <a:ext cx="1147060" cy="60548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20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asy to use hub invites interactions"/>
          <p:cNvSpPr txBox="1">
            <a:spLocks noGrp="1"/>
          </p:cNvSpPr>
          <p:nvPr>
            <p:ph type="title"/>
          </p:nvPr>
        </p:nvSpPr>
        <p:spPr>
          <a:xfrm>
            <a:off x="146051" y="315233"/>
            <a:ext cx="2144718" cy="398100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+mj-ea"/>
                <a:ea typeface="+mj-ea"/>
              </a:rPr>
              <a:t>Easy to use </a:t>
            </a:r>
            <a:r>
              <a:rPr lang="en-US" dirty="0">
                <a:latin typeface="+mj-ea"/>
                <a:ea typeface="+mj-ea"/>
              </a:rPr>
              <a:t>member interface that</a:t>
            </a:r>
            <a:r>
              <a:rPr dirty="0">
                <a:latin typeface="+mj-ea"/>
                <a:ea typeface="+mj-ea"/>
              </a:rPr>
              <a:t> invites interactions</a:t>
            </a:r>
            <a:r>
              <a:rPr lang="en-US" dirty="0">
                <a:latin typeface="+mj-ea"/>
                <a:ea typeface="+mj-ea"/>
              </a:rPr>
              <a:t> – we achieve a remarkable 80% compliance with members</a:t>
            </a:r>
            <a:endParaRPr sz="12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3523" y="4777390"/>
            <a:ext cx="251960" cy="3385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charset="0"/>
                <a:ea typeface="Corbel" charset="0"/>
                <a:cs typeface="Corbel" charset="0"/>
              </a:rPr>
              <a:t>6</a:t>
            </a:fld>
            <a:endParaRPr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2" name="IbisHub is our member’s command center through which they receive instructions for self-care and request support"/>
          <p:cNvSpPr txBox="1"/>
          <p:nvPr/>
        </p:nvSpPr>
        <p:spPr>
          <a:xfrm>
            <a:off x="2911881" y="165801"/>
            <a:ext cx="6394948" cy="843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0" indent="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666666"/>
                </a:solidFill>
              </a:defRPr>
            </a:lvl1pPr>
          </a:lstStyle>
          <a:p>
            <a:r>
              <a:rPr dirty="0" err="1">
                <a:latin typeface="Corbel" charset="0"/>
                <a:ea typeface="Corbel" charset="0"/>
                <a:cs typeface="Corbel" charset="0"/>
              </a:rPr>
              <a:t>IbisHub</a:t>
            </a:r>
            <a:r>
              <a:rPr dirty="0">
                <a:latin typeface="Corbel" charset="0"/>
                <a:ea typeface="Corbel" charset="0"/>
                <a:cs typeface="Corbel" charset="0"/>
              </a:rPr>
              <a:t> is our member’s command center through which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individuals</a:t>
            </a:r>
            <a:r>
              <a:rPr dirty="0">
                <a:latin typeface="Corbel" charset="0"/>
                <a:ea typeface="Corbel" charset="0"/>
                <a:cs typeface="Corbel" charset="0"/>
              </a:rPr>
              <a:t> receive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guidance</a:t>
            </a:r>
            <a:r>
              <a:rPr dirty="0">
                <a:latin typeface="Corbel" charset="0"/>
                <a:ea typeface="Corbel" charset="0"/>
                <a:cs typeface="Corbel" charset="0"/>
              </a:rPr>
              <a:t> for self-care and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can </a:t>
            </a:r>
            <a:r>
              <a:rPr dirty="0">
                <a:latin typeface="Corbel" charset="0"/>
                <a:ea typeface="Corbel" charset="0"/>
                <a:cs typeface="Corbel" charset="0"/>
              </a:rPr>
              <a:t>request support</a:t>
            </a:r>
            <a:endParaRPr sz="120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3" name="Daily reminders:…"/>
          <p:cNvSpPr txBox="1"/>
          <p:nvPr/>
        </p:nvSpPr>
        <p:spPr>
          <a:xfrm>
            <a:off x="6661648" y="984073"/>
            <a:ext cx="2302778" cy="3682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ClrTx/>
              <a:buSzTx/>
              <a:buFontTx/>
              <a:buNone/>
              <a:defRPr sz="1200" b="1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Daily reminders: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0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Medications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0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Meals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0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Physical activity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0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Vitals and symptoms checks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0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Appointments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0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Activities of daily living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ClrTx/>
              <a:buSzTx/>
              <a:buFontTx/>
              <a:buNone/>
              <a:defRPr sz="1200" b="1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Instructions for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s</a:t>
            </a:r>
            <a:r>
              <a:rPr dirty="0">
                <a:latin typeface="Corbel" charset="0"/>
                <a:ea typeface="Corbel" charset="0"/>
                <a:cs typeface="Corbel" charset="0"/>
              </a:rPr>
              <a:t>elf-recovery of health (if needed) for: 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1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COPD flareup 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1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CHF fluid retention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1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Episodic hypertension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1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Hypoglycemia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1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Hyperglycemia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127000" indent="-127000">
              <a:lnSpc>
                <a:spcPct val="110000"/>
              </a:lnSpc>
              <a:spcBef>
                <a:spcPts val="300"/>
              </a:spcBef>
              <a:buClrTx/>
              <a:buFontTx/>
              <a:buChar char="•"/>
              <a:defRPr sz="1200">
                <a:solidFill>
                  <a:srgbClr val="666666"/>
                </a:solidFill>
              </a:defRPr>
            </a:pPr>
            <a:r>
              <a:rPr dirty="0">
                <a:latin typeface="Corbel" charset="0"/>
                <a:ea typeface="Corbel" charset="0"/>
                <a:cs typeface="Corbel" charset="0"/>
              </a:rPr>
              <a:t>Chronic depression</a:t>
            </a:r>
            <a:endParaRPr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3E46B-1566-0D4C-AA5A-252046481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60" t="6039" r="19016" b="6447"/>
          <a:stretch/>
        </p:blipFill>
        <p:spPr>
          <a:xfrm>
            <a:off x="2133600" y="476455"/>
            <a:ext cx="4719633" cy="45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582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"/>
          <p:cNvGrpSpPr/>
          <p:nvPr/>
        </p:nvGrpSpPr>
        <p:grpSpPr>
          <a:xfrm>
            <a:off x="2691128" y="73123"/>
            <a:ext cx="6324571" cy="2710417"/>
            <a:chOff x="-1" y="0"/>
            <a:chExt cx="6324569" cy="2710415"/>
          </a:xfrm>
        </p:grpSpPr>
        <p:sp>
          <p:nvSpPr>
            <p:cNvPr id="76" name="Rectangle"/>
            <p:cNvSpPr/>
            <p:nvPr/>
          </p:nvSpPr>
          <p:spPr>
            <a:xfrm>
              <a:off x="-1" y="0"/>
              <a:ext cx="6324569" cy="235484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149007"/>
                    <a:satOff val="49776"/>
                    <a:lumOff val="28932"/>
                    <a:alpha val="19267"/>
                  </a:schemeClr>
                </a:gs>
                <a:gs pos="35000">
                  <a:srgbClr val="C1EFFA">
                    <a:alpha val="19267"/>
                  </a:srgbClr>
                </a:gs>
                <a:gs pos="100000">
                  <a:schemeClr val="accent4">
                    <a:hueOff val="183854"/>
                    <a:satOff val="55688"/>
                    <a:lumOff val="42392"/>
                    <a:alpha val="19267"/>
                  </a:schemeClr>
                </a:gs>
              </a:gsLst>
              <a:lin ang="16200000" scaled="0"/>
            </a:gradFill>
            <a:ln w="12700" cap="flat">
              <a:solidFill>
                <a:schemeClr val="accent1">
                  <a:lumOff val="-9568"/>
                  <a:alpha val="19267"/>
                </a:schemeClr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indent="0" algn="ctr">
                <a:lnSpc>
                  <a:spcPct val="100000"/>
                </a:lnSpc>
                <a:buClrTx/>
                <a:buSzTx/>
                <a:buFontTx/>
                <a:buNone/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77" name="Triangle"/>
            <p:cNvSpPr/>
            <p:nvPr/>
          </p:nvSpPr>
          <p:spPr>
            <a:xfrm rot="10800000" flipH="1">
              <a:off x="1423672" y="2343620"/>
              <a:ext cx="3227953" cy="36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hueOff val="149007"/>
                    <a:satOff val="49776"/>
                    <a:lumOff val="28932"/>
                    <a:alpha val="19267"/>
                  </a:schemeClr>
                </a:gs>
                <a:gs pos="35000">
                  <a:srgbClr val="C1EFFA">
                    <a:alpha val="19267"/>
                  </a:srgbClr>
                </a:gs>
                <a:gs pos="100000">
                  <a:schemeClr val="accent4">
                    <a:hueOff val="183854"/>
                    <a:satOff val="55688"/>
                    <a:lumOff val="42392"/>
                    <a:alpha val="19267"/>
                  </a:schemeClr>
                </a:gs>
              </a:gsLst>
              <a:lin ang="16200000" scaled="0"/>
            </a:gradFill>
            <a:ln w="9525" cap="flat">
              <a:solidFill>
                <a:srgbClr val="53A5B3">
                  <a:alpha val="19267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indent="0" algn="ctr">
                <a:lnSpc>
                  <a:spcPct val="100000"/>
                </a:lnSpc>
                <a:buClrTx/>
                <a:buSzTx/>
                <a:buFontTx/>
                <a:buNone/>
                <a:defRPr sz="14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80" name="How Ibis works"/>
          <p:cNvSpPr txBox="1">
            <a:spLocks noGrp="1"/>
          </p:cNvSpPr>
          <p:nvPr>
            <p:ph type="title"/>
          </p:nvPr>
        </p:nvSpPr>
        <p:spPr>
          <a:xfrm>
            <a:off x="90053" y="291103"/>
            <a:ext cx="2460616" cy="398100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Data is collected from multiple sources, interpreted by the AI and turned into plans and actions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Simple API incorporates 3</a:t>
            </a:r>
            <a:r>
              <a:rPr lang="en-US" baseline="30000" dirty="0">
                <a:latin typeface="+mj-lt"/>
              </a:rPr>
              <a:t>rd</a:t>
            </a:r>
            <a:r>
              <a:rPr lang="en-US" dirty="0">
                <a:latin typeface="+mj-lt"/>
              </a:rPr>
              <a:t> party data</a:t>
            </a:r>
            <a:endParaRPr dirty="0">
              <a:latin typeface="+mj-lt"/>
            </a:endParaRP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97418" y="4777390"/>
            <a:ext cx="308065" cy="3385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charset="0"/>
                <a:ea typeface="Corbel" charset="0"/>
                <a:cs typeface="Corbel" charset="0"/>
              </a:rPr>
              <a:t>7</a:t>
            </a:fld>
            <a:endParaRPr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84" name="Group"/>
          <p:cNvGrpSpPr/>
          <p:nvPr/>
        </p:nvGrpSpPr>
        <p:grpSpPr>
          <a:xfrm>
            <a:off x="3004712" y="67322"/>
            <a:ext cx="1640595" cy="2269165"/>
            <a:chOff x="-31180" y="-43463"/>
            <a:chExt cx="1640594" cy="2269163"/>
          </a:xfrm>
        </p:grpSpPr>
        <p:pic>
          <p:nvPicPr>
            <p:cNvPr id="8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68029"/>
              <a:ext cx="1556009" cy="115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" name="IbisHub…"/>
            <p:cNvSpPr txBox="1"/>
            <p:nvPr/>
          </p:nvSpPr>
          <p:spPr>
            <a:xfrm>
              <a:off x="-31180" y="-43463"/>
              <a:ext cx="1640594" cy="113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fontScale="85000" lnSpcReduction="20000"/>
            </a:bodyPr>
            <a:lstStyle/>
            <a:p>
              <a:pPr marL="0" indent="0" algn="ctr" defTabSz="443484">
                <a:lnSpc>
                  <a:spcPct val="100000"/>
                </a:lnSpc>
                <a:buClrTx/>
                <a:buSzTx/>
                <a:buFontTx/>
                <a:buNone/>
                <a:defRPr sz="1358" b="1">
                  <a:solidFill>
                    <a:srgbClr val="3E7A9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 err="1">
                  <a:latin typeface="Corbel" charset="0"/>
                  <a:ea typeface="Corbel" charset="0"/>
                  <a:cs typeface="Corbel" charset="0"/>
                </a:rPr>
                <a:t>IbisHub</a:t>
              </a:r>
              <a:r>
                <a:rPr b="0" dirty="0">
                  <a:solidFill>
                    <a:srgbClr val="4D4D4D"/>
                  </a:solidFill>
                  <a:latin typeface="Corbel" charset="0"/>
                  <a:ea typeface="Corbel" charset="0"/>
                  <a:cs typeface="Corbel" charset="0"/>
                </a:rPr>
                <a:t> </a:t>
              </a:r>
              <a:endParaRPr b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  <a:sym typeface="Times"/>
              </a:endParaRPr>
            </a:p>
            <a:p>
              <a:pPr marL="0" indent="0" algn="ctr" defTabSz="443484">
                <a:lnSpc>
                  <a:spcPct val="120000"/>
                </a:lnSpc>
                <a:buClrTx/>
                <a:buSzTx/>
                <a:buFontTx/>
                <a:buNone/>
                <a:defRPr sz="1164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sz="1400" dirty="0">
                  <a:latin typeface="Corbel" charset="0"/>
                  <a:ea typeface="Corbel" charset="0"/>
                  <a:cs typeface="Corbel" charset="0"/>
                </a:rPr>
                <a:t>Engages member in</a:t>
              </a:r>
              <a:br>
                <a:rPr sz="1400" dirty="0">
                  <a:latin typeface="Corbel" charset="0"/>
                  <a:ea typeface="Corbel" charset="0"/>
                  <a:cs typeface="Corbel" charset="0"/>
                </a:rPr>
              </a:br>
              <a:r>
                <a:rPr sz="1400" dirty="0">
                  <a:latin typeface="Corbel" charset="0"/>
                  <a:ea typeface="Corbel" charset="0"/>
                  <a:cs typeface="Corbel" charset="0"/>
                </a:rPr>
                <a:t>self-management</a:t>
              </a:r>
              <a:r>
                <a:rPr lang="en-US" sz="1400" dirty="0">
                  <a:latin typeface="Corbel" charset="0"/>
                  <a:ea typeface="Corbel" charset="0"/>
                  <a:cs typeface="Corbel" charset="0"/>
                </a:rPr>
                <a:t> and collects data on actions taken</a:t>
              </a:r>
              <a:r>
                <a:rPr sz="1400" dirty="0">
                  <a:latin typeface="Corbel" charset="0"/>
                  <a:ea typeface="Corbel" charset="0"/>
                  <a:cs typeface="Corbel" charset="0"/>
                </a:rPr>
                <a:t> </a:t>
              </a:r>
              <a:r>
                <a:rPr dirty="0">
                  <a:latin typeface="Corbel" charset="0"/>
                  <a:ea typeface="Corbel" charset="0"/>
                  <a:cs typeface="Corbel" charset="0"/>
                </a:rPr>
                <a:t> </a:t>
              </a:r>
            </a:p>
          </p:txBody>
        </p:sp>
      </p:grpSp>
      <p:grpSp>
        <p:nvGrpSpPr>
          <p:cNvPr id="87" name="Group"/>
          <p:cNvGrpSpPr/>
          <p:nvPr/>
        </p:nvGrpSpPr>
        <p:grpSpPr>
          <a:xfrm>
            <a:off x="4912790" y="80909"/>
            <a:ext cx="1185884" cy="2255578"/>
            <a:chOff x="-16110" y="0"/>
            <a:chExt cx="1185883" cy="2255576"/>
          </a:xfrm>
        </p:grpSpPr>
        <p:pic>
          <p:nvPicPr>
            <p:cNvPr id="8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92" y="1097904"/>
              <a:ext cx="1008295" cy="1157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Biometric Devices…"/>
            <p:cNvSpPr txBox="1"/>
            <p:nvPr/>
          </p:nvSpPr>
          <p:spPr>
            <a:xfrm>
              <a:off x="-16110" y="0"/>
              <a:ext cx="1185883" cy="11210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lnSpcReduction="10000"/>
            </a:bodyPr>
            <a:lstStyle/>
            <a:p>
              <a:pPr marL="0" indent="0" algn="ctr" defTabSz="448055">
                <a:lnSpc>
                  <a:spcPct val="100000"/>
                </a:lnSpc>
                <a:buClrTx/>
                <a:buSzTx/>
                <a:buFontTx/>
                <a:buNone/>
                <a:defRPr sz="1372" b="1">
                  <a:solidFill>
                    <a:srgbClr val="3E7A9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>
                  <a:latin typeface="Corbel" charset="0"/>
                  <a:ea typeface="Corbel" charset="0"/>
                  <a:cs typeface="Corbel" charset="0"/>
                </a:rPr>
                <a:t>Biometric Devices</a:t>
              </a:r>
              <a:r>
                <a:rPr b="0" dirty="0">
                  <a:solidFill>
                    <a:srgbClr val="4D4D4D"/>
                  </a:solidFill>
                  <a:latin typeface="Corbel" charset="0"/>
                  <a:ea typeface="Corbel" charset="0"/>
                  <a:cs typeface="Corbel" charset="0"/>
                </a:rPr>
                <a:t> </a:t>
              </a:r>
              <a:endParaRPr b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  <a:sym typeface="Times"/>
              </a:endParaRPr>
            </a:p>
            <a:p>
              <a:pPr marL="0" indent="0" algn="ctr" defTabSz="448055">
                <a:lnSpc>
                  <a:spcPct val="100000"/>
                </a:lnSpc>
                <a:buClrTx/>
                <a:buSzTx/>
                <a:buFontTx/>
                <a:buNone/>
                <a:defRPr sz="1176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>
                  <a:latin typeface="Corbel" charset="0"/>
                  <a:ea typeface="Corbel" charset="0"/>
                  <a:cs typeface="Corbel" charset="0"/>
                </a:rPr>
                <a:t>actively or passively collect data</a:t>
              </a:r>
            </a:p>
          </p:txBody>
        </p:sp>
      </p:grpSp>
      <p:grpSp>
        <p:nvGrpSpPr>
          <p:cNvPr id="90" name="Group"/>
          <p:cNvGrpSpPr/>
          <p:nvPr/>
        </p:nvGrpSpPr>
        <p:grpSpPr>
          <a:xfrm>
            <a:off x="6333780" y="76569"/>
            <a:ext cx="1020742" cy="2264257"/>
            <a:chOff x="0" y="-199169"/>
            <a:chExt cx="1020741" cy="2264256"/>
          </a:xfrm>
        </p:grpSpPr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19865"/>
              <a:ext cx="1020742" cy="1145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Wearable Sensor…"/>
            <p:cNvSpPr txBox="1"/>
            <p:nvPr/>
          </p:nvSpPr>
          <p:spPr>
            <a:xfrm>
              <a:off x="0" y="-199170"/>
              <a:ext cx="1020742" cy="1121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lnSpcReduction="10000"/>
            </a:bodyPr>
            <a:lstStyle/>
            <a:p>
              <a:pPr marL="0" indent="0" algn="ctr" defTabSz="448055">
                <a:lnSpc>
                  <a:spcPct val="100000"/>
                </a:lnSpc>
                <a:buClrTx/>
                <a:buSzTx/>
                <a:buFontTx/>
                <a:buNone/>
                <a:defRPr sz="1372" b="1">
                  <a:solidFill>
                    <a:srgbClr val="3E7A9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>
                  <a:latin typeface="Corbel" charset="0"/>
                  <a:ea typeface="Corbel" charset="0"/>
                  <a:cs typeface="Corbel" charset="0"/>
                </a:rPr>
                <a:t>Wearable Sensor</a:t>
              </a:r>
              <a:r>
                <a:rPr lang="en-US" dirty="0">
                  <a:latin typeface="Corbel" charset="0"/>
                  <a:ea typeface="Corbel" charset="0"/>
                  <a:cs typeface="Corbel" charset="0"/>
                </a:rPr>
                <a:t>s</a:t>
              </a:r>
              <a:endParaRPr b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  <a:sym typeface="Times"/>
              </a:endParaRPr>
            </a:p>
            <a:p>
              <a:pPr marL="0" indent="0" algn="ctr" defTabSz="448055">
                <a:lnSpc>
                  <a:spcPct val="100000"/>
                </a:lnSpc>
                <a:buClrTx/>
                <a:buSzTx/>
                <a:buFontTx/>
                <a:buNone/>
                <a:defRPr sz="1176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>
                  <a:latin typeface="Corbel" charset="0"/>
                  <a:ea typeface="Corbel" charset="0"/>
                  <a:cs typeface="Corbel" charset="0"/>
                </a:rPr>
                <a:t>tracks and learns routines</a:t>
              </a:r>
            </a:p>
          </p:txBody>
        </p:sp>
      </p:grpSp>
      <p:grpSp>
        <p:nvGrpSpPr>
          <p:cNvPr id="93" name="Group"/>
          <p:cNvGrpSpPr/>
          <p:nvPr/>
        </p:nvGrpSpPr>
        <p:grpSpPr>
          <a:xfrm>
            <a:off x="7467427" y="80132"/>
            <a:ext cx="1313166" cy="2257132"/>
            <a:chOff x="0" y="-199169"/>
            <a:chExt cx="1313164" cy="2257130"/>
          </a:xfrm>
        </p:grpSpPr>
        <p:sp>
          <p:nvSpPr>
            <p:cNvPr id="91" name="IbisNexus…"/>
            <p:cNvSpPr txBox="1"/>
            <p:nvPr/>
          </p:nvSpPr>
          <p:spPr>
            <a:xfrm>
              <a:off x="0" y="-199170"/>
              <a:ext cx="1313165" cy="1083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/>
            </a:bodyPr>
            <a:lstStyle/>
            <a:p>
              <a:pPr marL="0" indent="0" algn="ctr" defTabSz="457200">
                <a:lnSpc>
                  <a:spcPct val="100000"/>
                </a:lnSpc>
                <a:buClrTx/>
                <a:buSzTx/>
                <a:buFontTx/>
                <a:buNone/>
                <a:defRPr sz="1400" b="1">
                  <a:solidFill>
                    <a:srgbClr val="3E7A96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dirty="0" err="1">
                  <a:latin typeface="Corbel" charset="0"/>
                  <a:ea typeface="Corbel" charset="0"/>
                  <a:cs typeface="Corbel" charset="0"/>
                </a:rPr>
                <a:t>IbisNexus</a:t>
              </a:r>
              <a:endParaRPr b="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  <a:sym typeface="Times"/>
              </a:endParaRPr>
            </a:p>
            <a:p>
              <a:pPr marL="0" indent="0" algn="ctr" defTabSz="457200">
                <a:lnSpc>
                  <a:spcPct val="100000"/>
                </a:lnSpc>
                <a:buClrTx/>
                <a:buSzTx/>
                <a:buFontTx/>
                <a:buNone/>
                <a:defRPr sz="1200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dirty="0">
                  <a:latin typeface="Corbel" charset="0"/>
                  <a:ea typeface="Corbel" charset="0"/>
                  <a:cs typeface="Corbel" charset="0"/>
                </a:rPr>
                <a:t>incorporates </a:t>
              </a:r>
              <a:r>
                <a:rPr dirty="0">
                  <a:latin typeface="Corbel" charset="0"/>
                  <a:ea typeface="Corbel" charset="0"/>
                  <a:cs typeface="Corbel" charset="0"/>
                </a:rPr>
                <a:t>provider</a:t>
              </a:r>
              <a:r>
                <a:rPr lang="en-US" dirty="0">
                  <a:latin typeface="Corbel" charset="0"/>
                  <a:ea typeface="Corbel" charset="0"/>
                  <a:cs typeface="Corbel" charset="0"/>
                </a:rPr>
                <a:t>s actions</a:t>
              </a:r>
              <a:endParaRPr dirty="0">
                <a:latin typeface="Corbel" charset="0"/>
                <a:ea typeface="Corbel" charset="0"/>
                <a:cs typeface="Corbel" charset="0"/>
              </a:endParaRPr>
            </a:p>
          </p:txBody>
        </p:sp>
        <p:pic>
          <p:nvPicPr>
            <p:cNvPr id="9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867" y="900291"/>
              <a:ext cx="889430" cy="115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1760DA-1DE3-0B43-8CC4-4D0534DF3207}"/>
              </a:ext>
            </a:extLst>
          </p:cNvPr>
          <p:cNvSpPr txBox="1"/>
          <p:nvPr/>
        </p:nvSpPr>
        <p:spPr>
          <a:xfrm>
            <a:off x="7261412" y="477370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Corbel" charset="0"/>
              <a:ea typeface="Corbel" charset="0"/>
              <a:cs typeface="Corbel" charset="0"/>
              <a:sym typeface="Nuni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559D7-9CF5-4842-870C-CDB9D73B0D4A}"/>
              </a:ext>
            </a:extLst>
          </p:cNvPr>
          <p:cNvSpPr txBox="1"/>
          <p:nvPr/>
        </p:nvSpPr>
        <p:spPr>
          <a:xfrm>
            <a:off x="7076049" y="4740812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Corbel" charset="0"/>
              <a:ea typeface="Corbel" charset="0"/>
              <a:cs typeface="Corbel" charset="0"/>
              <a:sym typeface="Nunito Sans"/>
            </a:endParaRPr>
          </a:p>
        </p:txBody>
      </p:sp>
      <p:sp>
        <p:nvSpPr>
          <p:cNvPr id="22" name="AI recognizes health and self-care issues and prompts for action">
            <a:extLst>
              <a:ext uri="{FF2B5EF4-FFF2-40B4-BE49-F238E27FC236}">
                <a16:creationId xmlns:a16="http://schemas.microsoft.com/office/drawing/2014/main" id="{19371DC5-294F-114B-B6AB-A071CBC2669E}"/>
              </a:ext>
            </a:extLst>
          </p:cNvPr>
          <p:cNvSpPr txBox="1"/>
          <p:nvPr/>
        </p:nvSpPr>
        <p:spPr>
          <a:xfrm>
            <a:off x="2874969" y="2728150"/>
            <a:ext cx="1612566" cy="177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0" indent="0" defTabSz="832104">
              <a:lnSpc>
                <a:spcPct val="100000"/>
              </a:lnSpc>
              <a:buSzTx/>
              <a:buNone/>
              <a:defRPr sz="1456"/>
            </a:lvl1pPr>
          </a:lstStyle>
          <a:p>
            <a:r>
              <a:rPr lang="en-US" sz="1800" dirty="0">
                <a:latin typeface="Corbel" charset="0"/>
                <a:ea typeface="Corbel" charset="0"/>
                <a:cs typeface="Corbel" charset="0"/>
              </a:rPr>
              <a:t>Plans are dynamically adjusted based on what is observed and learned in real time </a:t>
            </a:r>
          </a:p>
        </p:txBody>
      </p:sp>
      <p:sp>
        <p:nvSpPr>
          <p:cNvPr id="23" name="AI recognizes health and self-care issues and prompts for action">
            <a:extLst>
              <a:ext uri="{FF2B5EF4-FFF2-40B4-BE49-F238E27FC236}">
                <a16:creationId xmlns:a16="http://schemas.microsoft.com/office/drawing/2014/main" id="{AD171D74-9DE4-7E4B-8C81-539B59DBADD5}"/>
              </a:ext>
            </a:extLst>
          </p:cNvPr>
          <p:cNvSpPr txBox="1"/>
          <p:nvPr/>
        </p:nvSpPr>
        <p:spPr>
          <a:xfrm>
            <a:off x="7082671" y="2715533"/>
            <a:ext cx="1881693" cy="21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0" indent="0" defTabSz="832104">
              <a:lnSpc>
                <a:spcPct val="100000"/>
              </a:lnSpc>
              <a:buSzTx/>
              <a:buNone/>
              <a:defRPr sz="1456"/>
            </a:lvl1pPr>
          </a:lstStyle>
          <a:p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Data includes: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Physicians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Pharmacy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Health telemetry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Physical telemetry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Social activity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Dietary activity</a:t>
            </a:r>
          </a:p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Mental activity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90298C-342E-A84C-8C2D-C000E4F7C4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535" y="2515338"/>
            <a:ext cx="2514287" cy="25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10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 advAuto="0"/>
      <p:bldP spid="84" grpId="0" animBg="1" advAuto="0"/>
      <p:bldP spid="87" grpId="0" animBg="1" advAuto="0"/>
      <p:bldP spid="90" grpId="0" animBg="1" advAuto="0"/>
      <p:bldP spid="93" grpId="0" animBg="1" advAuto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578" y="324271"/>
            <a:ext cx="2233221" cy="4058365"/>
          </a:xfrm>
        </p:spPr>
        <p:txBody>
          <a:bodyPr/>
          <a:lstStyle/>
          <a:p>
            <a:r>
              <a:rPr lang="en-US" dirty="0">
                <a:latin typeface="+mj-lt"/>
              </a:rPr>
              <a:t>Outstanding results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Multi-year studies performed on select (COPD) and assisted living patient populations in Maine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34809" y="4667983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8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Better experience of care…">
            <a:extLst>
              <a:ext uri="{FF2B5EF4-FFF2-40B4-BE49-F238E27FC236}">
                <a16:creationId xmlns:a16="http://schemas.microsoft.com/office/drawing/2014/main" id="{A8823781-7CD8-4F7A-93EE-4183E12C70FC}"/>
              </a:ext>
            </a:extLst>
          </p:cNvPr>
          <p:cNvSpPr/>
          <p:nvPr/>
        </p:nvSpPr>
        <p:spPr>
          <a:xfrm>
            <a:off x="2636520" y="140492"/>
            <a:ext cx="6282067" cy="18411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buClrTx/>
              <a:buSzTx/>
              <a:buFontTx/>
              <a:buNone/>
              <a:defRPr sz="1400" b="1">
                <a:solidFill>
                  <a:srgbClr val="666666"/>
                </a:solidFill>
              </a:defRPr>
            </a:pPr>
            <a:r>
              <a:rPr sz="2000" dirty="0">
                <a:latin typeface="Corbel" panose="020B0503020204020204" pitchFamily="34" charset="0"/>
              </a:rPr>
              <a:t>Better experience of care</a:t>
            </a:r>
          </a:p>
          <a:p>
            <a:pPr marL="228600" indent="-228600">
              <a:lnSpc>
                <a:spcPct val="115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Better than 80%  average adherence to prescribed care plan</a:t>
            </a:r>
            <a:r>
              <a:rPr lang="en-US" sz="1400" dirty="0">
                <a:latin typeface="Corbel" panose="020B0503020204020204" pitchFamily="34" charset="0"/>
              </a:rPr>
              <a:t> to date</a:t>
            </a:r>
            <a:endParaRPr sz="1400" dirty="0">
              <a:latin typeface="Corbel" panose="020B0503020204020204" pitchFamily="34" charset="0"/>
            </a:endParaRPr>
          </a:p>
          <a:p>
            <a:pPr marL="228600" indent="-228600">
              <a:lnSpc>
                <a:spcPct val="115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98% of </a:t>
            </a:r>
            <a:r>
              <a:rPr lang="en-US" sz="1400" dirty="0">
                <a:latin typeface="Corbel" panose="020B0503020204020204" pitchFamily="34" charset="0"/>
              </a:rPr>
              <a:t>patient members</a:t>
            </a:r>
            <a:r>
              <a:rPr sz="1400" dirty="0">
                <a:latin typeface="Corbel" panose="020B0503020204020204" pitchFamily="34" charset="0"/>
              </a:rPr>
              <a:t> would recommend Ibis to others</a:t>
            </a:r>
          </a:p>
          <a:p>
            <a:pPr marL="228600" indent="-228600">
              <a:lnSpc>
                <a:spcPct val="115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90% of health deteriorations are detected by the AI and treated at home</a:t>
            </a:r>
          </a:p>
          <a:p>
            <a:pPr marL="228600" indent="-228600">
              <a:lnSpc>
                <a:spcPct val="115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70% of health deteriorations are corrected through self-rescue measures </a:t>
            </a:r>
          </a:p>
        </p:txBody>
      </p:sp>
      <p:sp>
        <p:nvSpPr>
          <p:cNvPr id="6" name="Better cost outcomes…">
            <a:extLst>
              <a:ext uri="{FF2B5EF4-FFF2-40B4-BE49-F238E27FC236}">
                <a16:creationId xmlns:a16="http://schemas.microsoft.com/office/drawing/2014/main" id="{B4EDF60C-8C7F-4AF3-98AA-FA992A219DEB}"/>
              </a:ext>
            </a:extLst>
          </p:cNvPr>
          <p:cNvSpPr/>
          <p:nvPr/>
        </p:nvSpPr>
        <p:spPr>
          <a:xfrm>
            <a:off x="2636521" y="2046972"/>
            <a:ext cx="6282066" cy="26804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buClrTx/>
              <a:buSzTx/>
              <a:buFontTx/>
              <a:buNone/>
              <a:defRPr sz="1400" b="1">
                <a:solidFill>
                  <a:srgbClr val="535353"/>
                </a:solidFill>
              </a:defRPr>
            </a:pPr>
            <a:r>
              <a:rPr lang="en-US" sz="2000" dirty="0">
                <a:latin typeface="Corbel" panose="020B0503020204020204" pitchFamily="34" charset="0"/>
              </a:rPr>
              <a:t>Lower</a:t>
            </a:r>
            <a:r>
              <a:rPr sz="2000" dirty="0">
                <a:latin typeface="Corbel" panose="020B0503020204020204" pitchFamily="34" charset="0"/>
              </a:rPr>
              <a:t> cost outcomes</a:t>
            </a:r>
            <a:endParaRPr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73% fewer hospitalizations (all causes) and 78% lower COPD related hospitalizations per patient per year, zero readmissions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Mean time between hospitalization increased from 209 to 1003 days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81% increase in end-of-life happening in community dwelling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Median age of </a:t>
            </a:r>
            <a:r>
              <a:rPr lang="en-US" sz="1400" dirty="0">
                <a:latin typeface="Corbel" panose="020B0503020204020204" pitchFamily="34" charset="0"/>
              </a:rPr>
              <a:t>assisted living facility</a:t>
            </a:r>
            <a:r>
              <a:rPr sz="1400" dirty="0">
                <a:latin typeface="Corbel" panose="020B0503020204020204" pitchFamily="34" charset="0"/>
              </a:rPr>
              <a:t> residents increased from 84 to 86 years over a 3 year period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sz="1400" dirty="0">
                <a:latin typeface="Corbel" panose="020B0503020204020204" pitchFamily="34" charset="0"/>
              </a:rPr>
              <a:t>36% fewer transitions to nursing home </a:t>
            </a:r>
            <a:endParaRPr lang="en-US" sz="1400" dirty="0">
              <a:latin typeface="Corbel" panose="020B0503020204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Tx/>
              <a:buFontTx/>
              <a:buChar char="•"/>
              <a:defRPr sz="1300">
                <a:solidFill>
                  <a:srgbClr val="535353"/>
                </a:solidFill>
              </a:defRPr>
            </a:pPr>
            <a:r>
              <a:rPr lang="en-US" sz="1400" dirty="0">
                <a:latin typeface="Corbel" panose="020B0503020204020204" pitchFamily="34" charset="0"/>
              </a:rPr>
              <a:t>Case management capacity is tripled</a:t>
            </a:r>
            <a:endParaRPr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85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56D02-49AB-4F58-88C0-8C388D09C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18" y="324271"/>
            <a:ext cx="2236341" cy="4058365"/>
          </a:xfrm>
        </p:spPr>
        <p:txBody>
          <a:bodyPr/>
          <a:lstStyle/>
          <a:p>
            <a:r>
              <a:rPr lang="en-US" dirty="0"/>
              <a:t>Only though integration can we leverage efficacies to meaningfully reduce cost and improve health </a:t>
            </a:r>
          </a:p>
          <a:p>
            <a:endParaRPr lang="en-US" dirty="0"/>
          </a:p>
          <a:p>
            <a:r>
              <a:rPr lang="en-US" dirty="0" err="1"/>
              <a:t>Senscio’s</a:t>
            </a:r>
            <a:r>
              <a:rPr lang="en-US" dirty="0"/>
              <a:t> model is to share in a portion of that cost 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BB00-36BF-4AB3-80E5-372CF374D8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04478" y="4840756"/>
            <a:ext cx="383779" cy="276999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Corbel" charset="0"/>
                <a:ea typeface="Corbel" charset="0"/>
                <a:cs typeface="Corbel" charset="0"/>
              </a:rPr>
              <a:t>9</a:t>
            </a:fld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807CC-77BE-5241-AAFA-291AE356E227}"/>
              </a:ext>
            </a:extLst>
          </p:cNvPr>
          <p:cNvSpPr txBox="1"/>
          <p:nvPr/>
        </p:nvSpPr>
        <p:spPr>
          <a:xfrm>
            <a:off x="4572000" y="469392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24" tIns="91424" rIns="91424" bIns="91424" numCol="1" spcCol="38100" rtlCol="0" anchor="t">
            <a:normAutofit fontScale="25000" lnSpcReduction="20000"/>
          </a:bodyPr>
          <a:lstStyle/>
          <a:p>
            <a:pPr marL="214312" marR="0" indent="-214312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Helvetica"/>
              <a:buChar char="▪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C"/>
              </a:solidFill>
              <a:effectLst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E09FC0-6454-4A50-9A02-058CE8960E52}"/>
              </a:ext>
            </a:extLst>
          </p:cNvPr>
          <p:cNvGrpSpPr/>
          <p:nvPr/>
        </p:nvGrpSpPr>
        <p:grpSpPr>
          <a:xfrm>
            <a:off x="2933597" y="214745"/>
            <a:ext cx="5625152" cy="2990348"/>
            <a:chOff x="2933597" y="214745"/>
            <a:chExt cx="5625152" cy="29903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4A8404-4CDB-432A-9D64-EF2AD415378A}"/>
                </a:ext>
              </a:extLst>
            </p:cNvPr>
            <p:cNvSpPr/>
            <p:nvPr/>
          </p:nvSpPr>
          <p:spPr>
            <a:xfrm>
              <a:off x="4539175" y="1312783"/>
              <a:ext cx="2628741" cy="738662"/>
            </a:xfrm>
            <a:prstGeom prst="rect">
              <a:avLst/>
            </a:prstGeom>
            <a:solidFill>
              <a:srgbClr val="D4E5F3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Senscio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 Systems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F8574C-7AFE-44A7-B8A7-60EF5C7A9D2A}"/>
                </a:ext>
              </a:extLst>
            </p:cNvPr>
            <p:cNvSpPr>
              <a:spLocks/>
            </p:cNvSpPr>
            <p:nvPr/>
          </p:nvSpPr>
          <p:spPr>
            <a:xfrm>
              <a:off x="4539175" y="2051445"/>
              <a:ext cx="2628741" cy="303831"/>
            </a:xfrm>
            <a:prstGeom prst="rect">
              <a:avLst/>
            </a:prstGeom>
            <a:solidFill>
              <a:srgbClr val="D4E5F3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Ibis Program</a:t>
              </a:r>
              <a:endParaRPr lang="en-US" sz="1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B0B0A-C911-4D8A-8C1B-957F97C07B7F}"/>
                </a:ext>
              </a:extLst>
            </p:cNvPr>
            <p:cNvSpPr>
              <a:spLocks/>
            </p:cNvSpPr>
            <p:nvPr/>
          </p:nvSpPr>
          <p:spPr>
            <a:xfrm>
              <a:off x="2933597" y="2671010"/>
              <a:ext cx="1226327" cy="5194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Members</a:t>
              </a:r>
              <a:endParaRPr lang="en-US" sz="1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0F17A3-756B-4379-BF1E-9DC747E6253A}"/>
                </a:ext>
              </a:extLst>
            </p:cNvPr>
            <p:cNvSpPr>
              <a:spLocks/>
            </p:cNvSpPr>
            <p:nvPr/>
          </p:nvSpPr>
          <p:spPr>
            <a:xfrm>
              <a:off x="7332422" y="2671011"/>
              <a:ext cx="1226327" cy="5194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Network Partners</a:t>
              </a:r>
              <a:endParaRPr lang="en-US" sz="10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8249AB6-A1C7-4D80-97E8-0F855C6626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9924" y="3096490"/>
              <a:ext cx="3172499" cy="0"/>
            </a:xfrm>
            <a:prstGeom prst="straightConnector1">
              <a:avLst/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E91123-6A87-48C1-A5B0-0822BF445953}"/>
                </a:ext>
              </a:extLst>
            </p:cNvPr>
            <p:cNvSpPr>
              <a:spLocks/>
            </p:cNvSpPr>
            <p:nvPr/>
          </p:nvSpPr>
          <p:spPr>
            <a:xfrm>
              <a:off x="3744088" y="222843"/>
              <a:ext cx="1226327" cy="691358"/>
            </a:xfrm>
            <a:prstGeom prst="rect">
              <a:avLst/>
            </a:prstGeom>
            <a:solidFill>
              <a:srgbClr val="B1CB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Medicare Fee-for-Service</a:t>
              </a:r>
              <a:endParaRPr lang="en-US" sz="7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45F952-E1B3-4890-9B6C-827F3CB2E192}"/>
                </a:ext>
              </a:extLst>
            </p:cNvPr>
            <p:cNvSpPr/>
            <p:nvPr/>
          </p:nvSpPr>
          <p:spPr>
            <a:xfrm>
              <a:off x="3619496" y="214745"/>
              <a:ext cx="1475509" cy="176933"/>
            </a:xfrm>
            <a:prstGeom prst="roundRect">
              <a:avLst/>
            </a:prstGeom>
            <a:solidFill>
              <a:schemeClr val="accent3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Now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9C43EF4-1D98-4C11-BFFC-0CBFD7CDEA8C}"/>
                </a:ext>
              </a:extLst>
            </p:cNvPr>
            <p:cNvCxnSpPr>
              <a:cxnSpLocks/>
              <a:stCxn id="9" idx="1"/>
              <a:endCxn id="7" idx="1"/>
            </p:cNvCxnSpPr>
            <p:nvPr/>
          </p:nvCxnSpPr>
          <p:spPr>
            <a:xfrm rot="10800000" flipH="1">
              <a:off x="2933597" y="1682114"/>
              <a:ext cx="1605578" cy="1248610"/>
            </a:xfrm>
            <a:prstGeom prst="bentConnector3">
              <a:avLst>
                <a:gd name="adj1" fmla="val -14238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2860BCE-A68B-4795-8E7E-872474AA8FFD}"/>
                </a:ext>
              </a:extLst>
            </p:cNvPr>
            <p:cNvSpPr/>
            <p:nvPr/>
          </p:nvSpPr>
          <p:spPr>
            <a:xfrm>
              <a:off x="3148833" y="1553252"/>
              <a:ext cx="1106179" cy="284953"/>
            </a:xfrm>
            <a:prstGeom prst="roundRect">
              <a:avLst/>
            </a:prstGeom>
            <a:solidFill>
              <a:srgbClr val="CBFBD5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Cost Reductions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0BE5D527-3DE8-4997-A091-B8CC95A3112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148833" y="2118226"/>
              <a:ext cx="1364087" cy="524851"/>
            </a:xfrm>
            <a:prstGeom prst="bentConnector3">
              <a:avLst>
                <a:gd name="adj1" fmla="val 100275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F3A8E3E-CB21-42C1-B213-FCCE15D12DCD}"/>
                </a:ext>
              </a:extLst>
            </p:cNvPr>
            <p:cNvSpPr/>
            <p:nvPr/>
          </p:nvSpPr>
          <p:spPr>
            <a:xfrm>
              <a:off x="3301233" y="1938967"/>
              <a:ext cx="1106179" cy="344793"/>
            </a:xfrm>
            <a:prstGeom prst="roundRect">
              <a:avLst/>
            </a:prstGeom>
            <a:solidFill>
              <a:srgbClr val="FFFDD6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Self-Management Support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C7E75504-D3B2-4B2D-9260-C4BEEEEFC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4857" y="2375971"/>
              <a:ext cx="914150" cy="506413"/>
            </a:xfrm>
            <a:prstGeom prst="bentConnector3">
              <a:avLst>
                <a:gd name="adj1" fmla="val 100014"/>
              </a:avLst>
            </a:prstGeom>
            <a:noFill/>
            <a:ln w="25400" cap="flat">
              <a:solidFill>
                <a:srgbClr val="666666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FD1547A-97F3-4B9C-BC96-9C102D074F97}"/>
                </a:ext>
              </a:extLst>
            </p:cNvPr>
            <p:cNvSpPr/>
            <p:nvPr/>
          </p:nvSpPr>
          <p:spPr>
            <a:xfrm>
              <a:off x="4266165" y="2788225"/>
              <a:ext cx="341378" cy="162830"/>
            </a:xfrm>
            <a:prstGeom prst="roundRect">
              <a:avLst/>
            </a:prstGeom>
            <a:solidFill>
              <a:srgbClr val="EAECFF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Data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E7E6D01-C57D-4384-8F90-F623D888EF53}"/>
                </a:ext>
              </a:extLst>
            </p:cNvPr>
            <p:cNvSpPr/>
            <p:nvPr/>
          </p:nvSpPr>
          <p:spPr>
            <a:xfrm>
              <a:off x="5119254" y="2901263"/>
              <a:ext cx="1475509" cy="303830"/>
            </a:xfrm>
            <a:prstGeom prst="roundRect">
              <a:avLst/>
            </a:prstGeom>
            <a:solidFill>
              <a:srgbClr val="D07576"/>
            </a:solidFill>
            <a:ln w="6350" cap="flat">
              <a:solidFill>
                <a:schemeClr val="tx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Uncoordinated Services</a:t>
              </a:r>
            </a:p>
          </p:txBody>
        </p:sp>
      </p:grpSp>
      <p:sp>
        <p:nvSpPr>
          <p:cNvPr id="21" name="Arrow: Up 13">
            <a:extLst>
              <a:ext uri="{FF2B5EF4-FFF2-40B4-BE49-F238E27FC236}">
                <a16:creationId xmlns:a16="http://schemas.microsoft.com/office/drawing/2014/main" id="{DC3E6E84-E9D9-7C43-9DFD-9B026C282730}"/>
              </a:ext>
            </a:extLst>
          </p:cNvPr>
          <p:cNvSpPr/>
          <p:nvPr/>
        </p:nvSpPr>
        <p:spPr>
          <a:xfrm rot="10800000">
            <a:off x="4423918" y="914201"/>
            <a:ext cx="546497" cy="386396"/>
          </a:xfrm>
          <a:prstGeom prst="upArrow">
            <a:avLst/>
          </a:prstGeom>
          <a:solidFill>
            <a:srgbClr val="DADADA"/>
          </a:solidFill>
          <a:ln w="6350" cap="flat">
            <a:solidFill>
              <a:srgbClr val="03060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042555-C168-AB43-AAD5-E22C3F719297}"/>
              </a:ext>
            </a:extLst>
          </p:cNvPr>
          <p:cNvSpPr txBox="1"/>
          <p:nvPr/>
        </p:nvSpPr>
        <p:spPr>
          <a:xfrm>
            <a:off x="4572000" y="952765"/>
            <a:ext cx="281989" cy="47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24" tIns="91424" rIns="91424" bIns="91424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Nunito Sans"/>
                <a:ea typeface="Nunito Sans"/>
                <a:cs typeface="Nunito Sans"/>
                <a:sym typeface="Nunito Sans"/>
              </a:rPr>
              <a:t>$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FD5E1E-2920-7B49-8C2A-C95003D99410}"/>
              </a:ext>
            </a:extLst>
          </p:cNvPr>
          <p:cNvSpPr/>
          <p:nvPr/>
        </p:nvSpPr>
        <p:spPr>
          <a:xfrm>
            <a:off x="4607543" y="928055"/>
            <a:ext cx="182880" cy="182880"/>
          </a:xfrm>
          <a:prstGeom prst="ellipse">
            <a:avLst/>
          </a:prstGeom>
          <a:solidFill>
            <a:srgbClr val="FFFFFF"/>
          </a:solidFill>
          <a:ln w="6350" cap="flat">
            <a:solidFill>
              <a:schemeClr val="tx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D0BDF3D-449E-C34E-B24F-00B098CD5D5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51615" y="3290499"/>
            <a:ext cx="6574970" cy="1786597"/>
          </a:xfrm>
          <a:ln w="6350">
            <a:noFill/>
          </a:ln>
        </p:spPr>
        <p:txBody>
          <a:bodyPr>
            <a:no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Member acquisition occurs through network partners and payer referrals</a:t>
            </a:r>
          </a:p>
          <a:p>
            <a:r>
              <a:rPr lang="en-US" sz="1400" dirty="0">
                <a:latin typeface="Corbel" panose="020B0503020204020204" pitchFamily="34" charset="0"/>
              </a:rPr>
              <a:t>As the integrator, </a:t>
            </a:r>
            <a:r>
              <a:rPr lang="en-US" sz="1400" dirty="0" err="1">
                <a:latin typeface="Corbel" panose="020B0503020204020204" pitchFamily="34" charset="0"/>
              </a:rPr>
              <a:t>Senscio</a:t>
            </a:r>
            <a:r>
              <a:rPr lang="en-US" sz="1400" dirty="0">
                <a:latin typeface="Corbel" panose="020B0503020204020204" pitchFamily="34" charset="0"/>
              </a:rPr>
              <a:t> earns the care management fees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make payments, including a portion of bonus payments, to network partners  who provide a majority of the high touch services </a:t>
            </a:r>
          </a:p>
          <a:p>
            <a:pPr lvl="1"/>
            <a:r>
              <a:rPr lang="en-US" sz="1400" dirty="0">
                <a:latin typeface="Corbel" panose="020B0503020204020204" pitchFamily="34" charset="0"/>
              </a:rPr>
              <a:t>In our three launch states we have 55 partners across all necessary disciplines</a:t>
            </a:r>
          </a:p>
          <a:p>
            <a:r>
              <a:rPr lang="en-US" sz="1400" dirty="0">
                <a:latin typeface="Corbel" panose="020B0503020204020204" pitchFamily="34" charset="0"/>
              </a:rPr>
              <a:t>We profit from driving efficiencies and improving care</a:t>
            </a:r>
          </a:p>
        </p:txBody>
      </p:sp>
    </p:spTree>
    <p:extLst>
      <p:ext uri="{BB962C8B-B14F-4D97-AF65-F5344CB8AC3E}">
        <p14:creationId xmlns:p14="http://schemas.microsoft.com/office/powerpoint/2010/main" val="24195450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lysses template">
  <a:themeElements>
    <a:clrScheme name="Ulysses template">
      <a:dk1>
        <a:srgbClr val="3C3C3C"/>
      </a:dk1>
      <a:lt1>
        <a:srgbClr val="F67031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Ulysses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Ulysses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24" tIns="91424" rIns="91424" bIns="91424" numCol="1" spcCol="38100" rtlCol="0" anchor="t">
        <a:normAutofit/>
      </a:bodyPr>
      <a:lstStyle>
        <a:defPPr marL="214312" marR="0" indent="-214312" algn="l" defTabSz="914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>
            <a:srgbClr val="CCCCCC"/>
          </a:buClr>
          <a:buSzPct val="100000"/>
          <a:buFont typeface="Helvetica"/>
          <a:buChar char="▪"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enscio Presentation 10.16.19_v3 PDE" id="{EBE4D6FC-907F-0B44-AA54-5007E896BD28}" vid="{8AF1C1D8-D16F-FE41-97C6-F5B703B9330B}"/>
    </a:ext>
  </a:extLst>
</a:theme>
</file>

<file path=ppt/theme/theme2.xml><?xml version="1.0" encoding="utf-8"?>
<a:theme xmlns:a="http://schemas.openxmlformats.org/drawingml/2006/main" name="Ulysses template">
  <a:themeElements>
    <a:clrScheme name="Ulysses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Ulysses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Ulysses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24" tIns="91424" rIns="91424" bIns="91424" numCol="1" spcCol="38100" rtlCol="0" anchor="t">
        <a:normAutofit/>
      </a:bodyPr>
      <a:lstStyle>
        <a:defPPr marL="214312" marR="0" indent="-214312" algn="l" defTabSz="914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>
            <a:srgbClr val="CCCCCC"/>
          </a:buClr>
          <a:buSzPct val="100000"/>
          <a:buFont typeface="Helvetica"/>
          <a:buChar char="▪"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Nunito Sans"/>
            <a:ea typeface="Nunito Sans"/>
            <a:cs typeface="Nunito Sans"/>
            <a:sym typeface="Nuni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Ulysses template</Template>
  <TotalTime>1429</TotalTime>
  <Words>1089</Words>
  <Application>Microsoft Office PowerPoint</Application>
  <PresentationFormat>On-screen Show (16:9)</PresentationFormat>
  <Paragraphs>227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Corbel</vt:lpstr>
      <vt:lpstr>Helvetica</vt:lpstr>
      <vt:lpstr>Helvetica Neue</vt:lpstr>
      <vt:lpstr>Nunito Sans</vt:lpstr>
      <vt:lpstr>Ulysses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Easy to use member interface that invites interactions – we achieve a remarkable 80% compliance with members</vt:lpstr>
      <vt:lpstr>Data is collected from multiple sources, interpreted by the AI and turned into plans and actions  Simple API incorporates 3rd party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Piali De</dc:creator>
  <cp:lastModifiedBy>Krista</cp:lastModifiedBy>
  <cp:revision>6</cp:revision>
  <cp:lastPrinted>2019-10-16T17:27:33Z</cp:lastPrinted>
  <dcterms:created xsi:type="dcterms:W3CDTF">2019-10-19T20:38:29Z</dcterms:created>
  <dcterms:modified xsi:type="dcterms:W3CDTF">2019-10-24T19:13:42Z</dcterms:modified>
</cp:coreProperties>
</file>