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6" r:id="rId3"/>
    <p:sldId id="259" r:id="rId4"/>
    <p:sldId id="258" r:id="rId5"/>
    <p:sldId id="261" r:id="rId6"/>
    <p:sldId id="260" r:id="rId7"/>
    <p:sldId id="280" r:id="rId8"/>
    <p:sldId id="284" r:id="rId9"/>
    <p:sldId id="263" r:id="rId10"/>
    <p:sldId id="294" r:id="rId11"/>
    <p:sldId id="283" r:id="rId12"/>
    <p:sldId id="293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5" d="100"/>
          <a:sy n="35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F31F-C753-4AE7-B004-0B99AE8886F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1ADC-351D-40EE-91DE-A08E717BF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53157-B6C0-464B-BC16-9CCAC92890CD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0311E-78C5-4DA3-835C-8B099C3A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0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26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3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7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9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3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4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0305-0E84-4A3E-8488-D1F864B1D33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0A1B-3EB9-4DAC-AD18-170517857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73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ajay.arthanat@un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chatt.unh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chatt.unh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Information Communication Technology for Aging-in-Place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Sajay</a:t>
            </a:r>
            <a:r>
              <a:rPr lang="en-US" dirty="0"/>
              <a:t> </a:t>
            </a:r>
            <a:r>
              <a:rPr lang="en-US" dirty="0" err="1"/>
              <a:t>Arthanat</a:t>
            </a:r>
            <a:r>
              <a:rPr lang="en-US" dirty="0"/>
              <a:t>, PhD., OTR/L., ATP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 err="1"/>
              <a:t>Dept</a:t>
            </a:r>
            <a:r>
              <a:rPr lang="en-US" dirty="0"/>
              <a:t> of Occupational Therapy </a:t>
            </a:r>
          </a:p>
          <a:p>
            <a:r>
              <a:rPr lang="en-US" dirty="0"/>
              <a:t>University of New Hampshire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8385A-AF40-4F63-94DC-CF75830BD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05" y="5542575"/>
            <a:ext cx="993877" cy="13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80F1-7B35-45D1-991D-418E22EA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</a:t>
            </a:r>
            <a:r>
              <a:rPr lang="en-US" cap="none" dirty="0"/>
              <a:t>’s Training Protocol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C106-446D-4849-BF4F-CC017B9B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  <a:p>
            <a:r>
              <a:rPr lang="en-US" dirty="0"/>
              <a:t>Occupational Performance / Activity Checklist</a:t>
            </a:r>
          </a:p>
          <a:p>
            <a:pPr lvl="1"/>
            <a:r>
              <a:rPr lang="en-US" dirty="0"/>
              <a:t>Recommendations</a:t>
            </a:r>
          </a:p>
          <a:p>
            <a:r>
              <a:rPr lang="en-US" dirty="0"/>
              <a:t>Long-term and short-term goals</a:t>
            </a:r>
          </a:p>
          <a:p>
            <a:r>
              <a:rPr lang="en-US" dirty="0"/>
              <a:t>SOAP Notes</a:t>
            </a:r>
          </a:p>
          <a:p>
            <a:r>
              <a:rPr lang="en-US" dirty="0"/>
              <a:t>Progress Tracking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16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7256-7028-44C3-98F4-8BAACFAB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Two-year RCT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23F95-3AE4-4207-A83B-45E2F0BC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529" y="170784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Participants (65+) who met our at-risk / low profile ICT inclusion criteria</a:t>
            </a:r>
          </a:p>
          <a:p>
            <a:pPr marL="0" indent="0">
              <a:buNone/>
            </a:pPr>
            <a:r>
              <a:rPr lang="en-US" dirty="0"/>
              <a:t>Recruited from various community agencies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Staggered design: N~15 in each training cohort and control group x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611" y="5112914"/>
            <a:ext cx="1099981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Baseline</a:t>
            </a:r>
          </a:p>
        </p:txBody>
      </p:sp>
      <p:sp>
        <p:nvSpPr>
          <p:cNvPr id="6" name="Oval 5"/>
          <p:cNvSpPr/>
          <p:nvPr/>
        </p:nvSpPr>
        <p:spPr>
          <a:xfrm>
            <a:off x="1734876" y="4931253"/>
            <a:ext cx="2653048" cy="74697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Randomization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5478" y="5049454"/>
            <a:ext cx="120257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6-Months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6710" y="5048052"/>
            <a:ext cx="889987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1-year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1267" y="5048052"/>
            <a:ext cx="1330814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18-Months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92528" y="5048052"/>
            <a:ext cx="992579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2-Years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8556" y="4235703"/>
            <a:ext cx="1887055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Follow-up Data</a:t>
            </a:r>
          </a:p>
        </p:txBody>
      </p:sp>
      <p:sp>
        <p:nvSpPr>
          <p:cNvPr id="12" name="Right Brace 11"/>
          <p:cNvSpPr/>
          <p:nvPr/>
        </p:nvSpPr>
        <p:spPr>
          <a:xfrm rot="16200000">
            <a:off x="9086490" y="2595540"/>
            <a:ext cx="140785" cy="4481840"/>
          </a:xfrm>
          <a:prstGeom prst="rightBrace">
            <a:avLst>
              <a:gd name="adj1" fmla="val 8333"/>
              <a:gd name="adj2" fmla="val 5133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234640" y="4012307"/>
            <a:ext cx="1738648" cy="82289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3-Month ICT Training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73277" y="5688215"/>
            <a:ext cx="1738648" cy="82289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3237" y="5898151"/>
            <a:ext cx="2884123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2-Year Exploratory Study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9091809" y="3373589"/>
            <a:ext cx="233178" cy="4559113"/>
          </a:xfrm>
          <a:prstGeom prst="leftBrace">
            <a:avLst>
              <a:gd name="adj1" fmla="val 15594"/>
              <a:gd name="adj2" fmla="val 4891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4" idx="3"/>
            <a:endCxn id="6" idx="2"/>
          </p:cNvCxnSpPr>
          <p:nvPr/>
        </p:nvCxnSpPr>
        <p:spPr>
          <a:xfrm>
            <a:off x="1533592" y="5297580"/>
            <a:ext cx="201284" cy="7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0"/>
            <a:endCxn id="13" idx="1"/>
          </p:cNvCxnSpPr>
          <p:nvPr/>
        </p:nvCxnSpPr>
        <p:spPr>
          <a:xfrm flipV="1">
            <a:off x="3061400" y="4423754"/>
            <a:ext cx="1173240" cy="5074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4"/>
            <a:endCxn id="14" idx="1"/>
          </p:cNvCxnSpPr>
          <p:nvPr/>
        </p:nvCxnSpPr>
        <p:spPr>
          <a:xfrm>
            <a:off x="3061400" y="5678227"/>
            <a:ext cx="1211877" cy="4214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3"/>
            <a:endCxn id="11" idx="1"/>
          </p:cNvCxnSpPr>
          <p:nvPr/>
        </p:nvCxnSpPr>
        <p:spPr>
          <a:xfrm flipV="1">
            <a:off x="5973288" y="4420369"/>
            <a:ext cx="2345268" cy="33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3"/>
            <a:endCxn id="15" idx="1"/>
          </p:cNvCxnSpPr>
          <p:nvPr/>
        </p:nvCxnSpPr>
        <p:spPr>
          <a:xfrm flipV="1">
            <a:off x="6011925" y="6082817"/>
            <a:ext cx="1791312" cy="168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7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ints of pr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07" y="1278145"/>
            <a:ext cx="7032297" cy="5037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01D924-272B-4E35-8D8E-B0F591B5DCBB}"/>
              </a:ext>
            </a:extLst>
          </p:cNvPr>
          <p:cNvSpPr txBox="1">
            <a:spLocks/>
          </p:cNvSpPr>
          <p:nvPr/>
        </p:nvSpPr>
        <p:spPr>
          <a:xfrm>
            <a:off x="646111" y="452718"/>
            <a:ext cx="9773968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Thanks /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A2D41-8F93-47CD-B792-C73154BC5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81" y="5587787"/>
            <a:ext cx="993877" cy="131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645" y="6245500"/>
            <a:ext cx="730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Funding from the National Institute of Aging [National Institute of Health]</a:t>
            </a:r>
          </a:p>
          <a:p>
            <a:r>
              <a:rPr lang="en-US" sz="1200" dirty="0"/>
              <a:t>Academic Research Enhancement Award#  1R15AG044807-01A1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111" y="1479176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Information:</a:t>
            </a:r>
          </a:p>
          <a:p>
            <a:r>
              <a:rPr lang="en-US" dirty="0">
                <a:hlinkClick r:id="rId4"/>
              </a:rPr>
              <a:t>Sajay.arthanat@unh.edu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83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ICT for Aging-in-</a:t>
            </a:r>
            <a:r>
              <a:rPr lang="en-US" dirty="0" err="1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65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Facilitating Social Connectedness</a:t>
            </a:r>
          </a:p>
          <a:p>
            <a:pPr marL="965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Reducing Social Isolation and Depression</a:t>
            </a:r>
          </a:p>
          <a:p>
            <a:pPr marL="965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Health Management</a:t>
            </a:r>
          </a:p>
          <a:p>
            <a:pPr marL="965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Leisure</a:t>
            </a:r>
          </a:p>
          <a:p>
            <a:pPr marL="9652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</a:rPr>
              <a:t>Promoting Independent and Community Living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0B71F7A-60AB-4B5E-8EA0-E8A68ECF3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45" y="1703077"/>
            <a:ext cx="8592309" cy="473919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EF5715A-DCEB-4898-B631-42408F64CF2E}"/>
              </a:ext>
            </a:extLst>
          </p:cNvPr>
          <p:cNvSpPr txBox="1">
            <a:spLocks/>
          </p:cNvSpPr>
          <p:nvPr/>
        </p:nvSpPr>
        <p:spPr>
          <a:xfrm>
            <a:off x="1270621" y="58870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/>
              <a:t>Addressing the Digital Divide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423522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9CEE-EFD2-453F-95D1-2EE8D0AC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Addressing the Digital Divide</a:t>
            </a:r>
          </a:p>
        </p:txBody>
      </p:sp>
      <p:pic>
        <p:nvPicPr>
          <p:cNvPr id="4" name="Picture 2" descr="Roughly four-in-ten seniors are smartphone owners">
            <a:extLst>
              <a:ext uri="{FF2B5EF4-FFF2-40B4-BE49-F238E27FC236}">
                <a16:creationId xmlns:a16="http://schemas.microsoft.com/office/drawing/2014/main" id="{F5792BF4-CB15-493A-A250-6A949274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5" y="1617911"/>
            <a:ext cx="5985049" cy="49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ong seniors, roughly a third own tablets and a fifth own e-readers">
            <a:extLst>
              <a:ext uri="{FF2B5EF4-FFF2-40B4-BE49-F238E27FC236}">
                <a16:creationId xmlns:a16="http://schemas.microsoft.com/office/drawing/2014/main" id="{6D0F6F17-DE5A-4D84-8B9B-4825EE3F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75" y="1617911"/>
            <a:ext cx="5293365" cy="49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round a third of seniors report using social media">
            <a:extLst>
              <a:ext uri="{FF2B5EF4-FFF2-40B4-BE49-F238E27FC236}">
                <a16:creationId xmlns:a16="http://schemas.microsoft.com/office/drawing/2014/main" id="{6E69AF04-33FB-4347-8C8E-3C7FD56A3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40" y="1617911"/>
            <a:ext cx="2632544" cy="49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F5715A-DCEB-4898-B631-42408F64CF2E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/>
              <a:t>The Digital Paradox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BDB62-C1DD-4E1E-9852-5EFA68FA9FAC}"/>
              </a:ext>
            </a:extLst>
          </p:cNvPr>
          <p:cNvSpPr txBox="1"/>
          <p:nvPr/>
        </p:nvSpPr>
        <p:spPr>
          <a:xfrm>
            <a:off x="1118656" y="2425537"/>
            <a:ext cx="2482961" cy="34163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 anchorCtr="1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What you don’t know you don’t know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0C47F-EB96-494E-8CB6-ECE766AF2487}"/>
              </a:ext>
            </a:extLst>
          </p:cNvPr>
          <p:cNvSpPr txBox="1"/>
          <p:nvPr/>
        </p:nvSpPr>
        <p:spPr>
          <a:xfrm>
            <a:off x="5995459" y="3701101"/>
            <a:ext cx="1305316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you want to know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5F7B7-52E0-4B8C-9E0E-2F04C0FCD499}"/>
              </a:ext>
            </a:extLst>
          </p:cNvPr>
          <p:cNvSpPr txBox="1"/>
          <p:nvPr/>
        </p:nvSpPr>
        <p:spPr>
          <a:xfrm>
            <a:off x="3785497" y="3236199"/>
            <a:ext cx="1998499" cy="1754326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What you know </a:t>
            </a:r>
          </a:p>
          <a:p>
            <a:pPr algn="ctr"/>
            <a:r>
              <a:rPr lang="en-US" dirty="0"/>
              <a:t>you don’t know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3ED1E0-F0F2-4BD2-AF8A-E7496F6D01BD}"/>
              </a:ext>
            </a:extLst>
          </p:cNvPr>
          <p:cNvSpPr txBox="1"/>
          <p:nvPr/>
        </p:nvSpPr>
        <p:spPr>
          <a:xfrm>
            <a:off x="9827491" y="3741148"/>
            <a:ext cx="1305316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you don’t want to know more about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B2DDB2D-67F7-492D-8C77-B75443FAC08E}"/>
              </a:ext>
            </a:extLst>
          </p:cNvPr>
          <p:cNvSpPr/>
          <p:nvPr/>
        </p:nvSpPr>
        <p:spPr>
          <a:xfrm>
            <a:off x="7668535" y="4012959"/>
            <a:ext cx="1858617" cy="2996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B7B5DB-AD63-4409-977C-CC657AB57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42" y="1525425"/>
            <a:ext cx="2543175" cy="1800225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D85A2DAD-7B03-490F-AC4A-AD6284EF7C04}"/>
              </a:ext>
            </a:extLst>
          </p:cNvPr>
          <p:cNvSpPr/>
          <p:nvPr/>
        </p:nvSpPr>
        <p:spPr>
          <a:xfrm>
            <a:off x="8536767" y="3357446"/>
            <a:ext cx="178162" cy="68730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F5670-023F-425B-B2CD-01C3221C1CF3}"/>
              </a:ext>
            </a:extLst>
          </p:cNvPr>
          <p:cNvSpPr txBox="1"/>
          <p:nvPr/>
        </p:nvSpPr>
        <p:spPr>
          <a:xfrm>
            <a:off x="2638595" y="1969646"/>
            <a:ext cx="397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Three phases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A1A3FB-3483-4D37-850D-D31A975DA588}"/>
              </a:ext>
            </a:extLst>
          </p:cNvPr>
          <p:cNvCxnSpPr/>
          <p:nvPr/>
        </p:nvCxnSpPr>
        <p:spPr>
          <a:xfrm flipV="1">
            <a:off x="3601617" y="4624431"/>
            <a:ext cx="3699158" cy="121742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17D93A-B213-4201-8B54-1DEB271AB72C}"/>
              </a:ext>
            </a:extLst>
          </p:cNvPr>
          <p:cNvCxnSpPr>
            <a:cxnSpLocks/>
          </p:cNvCxnSpPr>
          <p:nvPr/>
        </p:nvCxnSpPr>
        <p:spPr>
          <a:xfrm>
            <a:off x="3601617" y="2425537"/>
            <a:ext cx="3699158" cy="1275563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CDD6-BF2E-445D-914B-8A33CD61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Common factors associated with digital divide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47A275-0EF4-41CC-9984-3D3970A3BEE2}"/>
              </a:ext>
            </a:extLst>
          </p:cNvPr>
          <p:cNvSpPr/>
          <p:nvPr/>
        </p:nvSpPr>
        <p:spPr>
          <a:xfrm>
            <a:off x="743847" y="2097088"/>
            <a:ext cx="10517187" cy="3966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____Awareness of the technology (You don’t know what you don’t know)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____Knowledge on use of the technology (Have not used something like this)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____Confidence to learn the technology (It is going to be too hard and complicated)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____Fear and anxiety (What if I break it?)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____Operational skills (I have poor vision and eye-hand coordination to use this)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Financial resources (Too costly for me to afford)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____Interest or motivation to use the technology (Why should I have this?)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Awareness of the benefits of the technology (What would I benefit from this?)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 Scope or need for the technology to age-in-place (How is this going to help me age at home?)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____Influence of family and friends (Grandma / Grandpa is not going to use it anyway)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3F2EE-15C7-4FF8-981D-23FE0CFC5D74}"/>
              </a:ext>
            </a:extLst>
          </p:cNvPr>
          <p:cNvSpPr/>
          <p:nvPr/>
        </p:nvSpPr>
        <p:spPr>
          <a:xfrm>
            <a:off x="1709530" y="4502426"/>
            <a:ext cx="8199783" cy="3578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59843-0FF7-4F6B-8B79-41D97DD258AE}"/>
              </a:ext>
            </a:extLst>
          </p:cNvPr>
          <p:cNvSpPr/>
          <p:nvPr/>
        </p:nvSpPr>
        <p:spPr>
          <a:xfrm>
            <a:off x="1709529" y="4860235"/>
            <a:ext cx="8199783" cy="3578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59843-0FF7-4F6B-8B79-41D97DD258AE}"/>
              </a:ext>
            </a:extLst>
          </p:cNvPr>
          <p:cNvSpPr/>
          <p:nvPr/>
        </p:nvSpPr>
        <p:spPr>
          <a:xfrm>
            <a:off x="1709529" y="5218044"/>
            <a:ext cx="8858669" cy="35780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Individualized Community and Home-based Technology Training (</a:t>
            </a:r>
            <a:r>
              <a:rPr lang="en-US" sz="3200" cap="none" dirty="0" err="1"/>
              <a:t>i</a:t>
            </a:r>
            <a:r>
              <a:rPr lang="en-US" sz="3200" cap="none" dirty="0"/>
              <a:t>-CHATT)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6986" y="1995625"/>
            <a:ext cx="8044107" cy="4351338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One-on-one</a:t>
            </a:r>
          </a:p>
          <a:p>
            <a:pPr lvl="1"/>
            <a:r>
              <a:rPr lang="en-US" sz="3600" dirty="0"/>
              <a:t>Home-based</a:t>
            </a:r>
          </a:p>
          <a:p>
            <a:pPr lvl="1"/>
            <a:r>
              <a:rPr lang="en-US" sz="3600" dirty="0"/>
              <a:t>Individualized </a:t>
            </a:r>
          </a:p>
          <a:p>
            <a:pPr lvl="1"/>
            <a:r>
              <a:rPr lang="en-US" sz="3600" dirty="0"/>
              <a:t>Inter-generational</a:t>
            </a:r>
          </a:p>
          <a:p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E715F-DC18-42AE-A444-9E729584F363}"/>
              </a:ext>
            </a:extLst>
          </p:cNvPr>
          <p:cNvSpPr txBox="1"/>
          <p:nvPr/>
        </p:nvSpPr>
        <p:spPr>
          <a:xfrm>
            <a:off x="432645" y="6245500"/>
            <a:ext cx="730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Funding from the National Institute of Aging [National Institute of Health]</a:t>
            </a:r>
          </a:p>
          <a:p>
            <a:r>
              <a:rPr lang="en-US" sz="1200" dirty="0"/>
              <a:t>Academic Research Enhancement Award#  1R15AG044807-01A1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6220" y="5551136"/>
            <a:ext cx="435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more information: </a:t>
            </a:r>
            <a:r>
              <a:rPr lang="en-US" dirty="0">
                <a:hlinkClick r:id="rId2"/>
              </a:rPr>
              <a:t>https://ichatt.unh.edu/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45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55BF-76F3-4B73-BF01-0EB7FBC26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26097-28E5-42ED-98B1-88088373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56" y="1577301"/>
            <a:ext cx="9954155" cy="42163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3-Month Training Program </a:t>
            </a:r>
          </a:p>
          <a:p>
            <a:pPr marL="558800" lvl="1" indent="-457200">
              <a:spcBef>
                <a:spcPts val="0"/>
              </a:spcBef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Participant paired with a student coach</a:t>
            </a:r>
          </a:p>
          <a:p>
            <a:pPr marL="5588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Orientation session and an activity priority list completed</a:t>
            </a:r>
          </a:p>
          <a:p>
            <a:pPr marL="5588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Long term goals (activity-based) and short-term goals (skill-based and application-based) chosen</a:t>
            </a:r>
          </a:p>
          <a:p>
            <a:pPr marL="558800" lvl="1" indent="-4572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  <a:cs typeface="Arial" panose="020B0604020202020204" pitchFamily="34" charset="0"/>
              </a:rPr>
              <a:t>Student coaches conduct 3 home visits</a:t>
            </a:r>
          </a:p>
          <a:p>
            <a:pPr marL="11684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Teach basic features and functions</a:t>
            </a:r>
          </a:p>
          <a:p>
            <a:pPr marL="11684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Review and download iPad applications in accordance to priority checklist</a:t>
            </a:r>
          </a:p>
          <a:p>
            <a:pPr marL="11684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Monitor progress with goals</a:t>
            </a:r>
          </a:p>
          <a:p>
            <a:pPr marL="11684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Address ongoing questions and concerns</a:t>
            </a:r>
          </a:p>
          <a:p>
            <a:pPr marL="1168400" lvl="2" indent="-45720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Scheduled check-ins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65394" y="5858436"/>
            <a:ext cx="11547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For reference: Arthanat, S.,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Vroman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K., &amp;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Lysack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C. (2014).  A Home-Based Individualized Information Communication Technology Training Program for Older Adults: A Demonstration of Effectiveness and Value.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Disability and Rehabilitation: Assistive Technology, 16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1-9 </a:t>
            </a:r>
          </a:p>
        </p:txBody>
      </p:sp>
    </p:spTree>
    <p:extLst>
      <p:ext uri="{BB962C8B-B14F-4D97-AF65-F5344CB8AC3E}">
        <p14:creationId xmlns:p14="http://schemas.microsoft.com/office/powerpoint/2010/main" val="294107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0362-3850-4F66-9723-F49987E7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4A14-232E-4D3D-B788-C38A253D7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AM, 76-years of age, lives with her husband.  She worked as a medical secretary and “is good with numbers,” but had no experience with computers at work. She has used a laptop for the past 7 years as wells as owns a tablet and Smart phone. AM uses email, text messages, and Facebook to communicate. She “lacks enough knowledge and does not find her technologies to be people friendly.” She has broadband </a:t>
            </a:r>
            <a:r>
              <a:rPr lang="en-US" dirty="0" err="1"/>
              <a:t>WiFi</a:t>
            </a:r>
            <a:r>
              <a:rPr lang="en-US" dirty="0"/>
              <a:t> at home, but uses the Internet minimally due to fear of being hacked.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799" y="6274160"/>
            <a:ext cx="470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training database: </a:t>
            </a:r>
            <a:r>
              <a:rPr lang="en-US" dirty="0">
                <a:hlinkClick r:id="rId2"/>
              </a:rPr>
              <a:t>https://ichatt.unh.edu/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3373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1525</TotalTime>
  <Words>619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Circuit</vt:lpstr>
      <vt:lpstr>Information Communication Technology for Aging-in-Place</vt:lpstr>
      <vt:lpstr>Scope OF ICT for Aging-in-PLace</vt:lpstr>
      <vt:lpstr>PowerPoint Presentation</vt:lpstr>
      <vt:lpstr>Addressing the Digital Divide</vt:lpstr>
      <vt:lpstr>PowerPoint Presentation</vt:lpstr>
      <vt:lpstr>Common factors associated with digital divide</vt:lpstr>
      <vt:lpstr>Individualized Community and Home-based Technology Training (i-CHATT) </vt:lpstr>
      <vt:lpstr>Training Protocol</vt:lpstr>
      <vt:lpstr>Case Study</vt:lpstr>
      <vt:lpstr>AM’s Training Protocol</vt:lpstr>
      <vt:lpstr>Two-year RCT</vt:lpstr>
      <vt:lpstr>PowerPoint Presentation</vt:lpstr>
    </vt:vector>
  </TitlesOfParts>
  <Company>University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and enabling aging-in-place through digital technologies</dc:title>
  <dc:creator>Arthanat, Sajay</dc:creator>
  <cp:lastModifiedBy>Krista</cp:lastModifiedBy>
  <cp:revision>43</cp:revision>
  <cp:lastPrinted>2019-10-21T13:39:35Z</cp:lastPrinted>
  <dcterms:created xsi:type="dcterms:W3CDTF">2019-10-08T19:01:06Z</dcterms:created>
  <dcterms:modified xsi:type="dcterms:W3CDTF">2019-10-28T17:58:11Z</dcterms:modified>
</cp:coreProperties>
</file>