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media/image11.jpg" ContentType="image/jpeg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708" r:id="rId2"/>
    <p:sldMasterId id="2147483794" r:id="rId3"/>
    <p:sldMasterId id="2147483824" r:id="rId4"/>
  </p:sldMasterIdLst>
  <p:notesMasterIdLst>
    <p:notesMasterId r:id="rId17"/>
  </p:notesMasterIdLst>
  <p:sldIdLst>
    <p:sldId id="256" r:id="rId5"/>
    <p:sldId id="257" r:id="rId6"/>
    <p:sldId id="263" r:id="rId7"/>
    <p:sldId id="310" r:id="rId8"/>
    <p:sldId id="264" r:id="rId9"/>
    <p:sldId id="338" r:id="rId10"/>
    <p:sldId id="359" r:id="rId11"/>
    <p:sldId id="356" r:id="rId12"/>
    <p:sldId id="360" r:id="rId13"/>
    <p:sldId id="354" r:id="rId14"/>
    <p:sldId id="358" r:id="rId15"/>
    <p:sldId id="304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orter, Josephine" initials="P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0000"/>
    <a:srgbClr val="B99600"/>
    <a:srgbClr val="1B13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1"/>
    <p:restoredTop sz="94665"/>
  </p:normalViewPr>
  <p:slideViewPr>
    <p:cSldViewPr snapToGrid="0" snapToObjects="1">
      <p:cViewPr varScale="1">
        <p:scale>
          <a:sx n="103" d="100"/>
          <a:sy n="103" d="100"/>
        </p:scale>
        <p:origin x="77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E8D0E7-93B3-C246-BA9F-2BA44E8ED525}" type="datetimeFigureOut">
              <a:rPr lang="en-US" smtClean="0"/>
              <a:t>5/22/18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FB6BA-7983-2A4E-990B-35D3A9BE1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80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135420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15436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077016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1741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43"/>
            <a:ext cx="6858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7E6E-0973-4A4F-B50D-60D6CA073670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5/22/18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4F78D-38E1-E045-BF30-C57CE444539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13613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7E6E-0973-4A4F-B50D-60D6CA073670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5/22/18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4F78D-38E1-E045-BF30-C57CE444539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01044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41"/>
            <a:ext cx="1971675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70" y="365141"/>
            <a:ext cx="5800725" cy="58118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7E6E-0973-4A4F-B50D-60D6CA073670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5/22/18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4F78D-38E1-E045-BF30-C57CE444539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783020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43"/>
            <a:ext cx="6858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7E6E-0973-4A4F-B50D-60D6CA073670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5/22/18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4F78D-38E1-E045-BF30-C57CE444539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136138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7E6E-0973-4A4F-B50D-60D6CA073670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5/22/18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4F78D-38E1-E045-BF30-C57CE444539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91453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6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8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7E6E-0973-4A4F-B50D-60D6CA073670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5/22/18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4F78D-38E1-E045-BF30-C57CE444539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475339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7E6E-0973-4A4F-B50D-60D6CA073670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5/22/18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4F78D-38E1-E045-BF30-C57CE444539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149792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7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7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7E6E-0973-4A4F-B50D-60D6CA073670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5/22/18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4F78D-38E1-E045-BF30-C57CE444539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824953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7E6E-0973-4A4F-B50D-60D6CA073670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5/22/18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4F78D-38E1-E045-BF30-C57CE444539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34316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7E6E-0973-4A4F-B50D-60D6CA073670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5/22/18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4F78D-38E1-E045-BF30-C57CE444539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146963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5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3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7E6E-0973-4A4F-B50D-60D6CA073670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5/22/18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4F78D-38E1-E045-BF30-C57CE444539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10064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7E6E-0973-4A4F-B50D-60D6CA073670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5/22/18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4F78D-38E1-E045-BF30-C57CE444539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914536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55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3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7E6E-0973-4A4F-B50D-60D6CA073670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5/22/18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4F78D-38E1-E045-BF30-C57CE444539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55065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7E6E-0973-4A4F-B50D-60D6CA073670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5/22/18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4F78D-38E1-E045-BF30-C57CE444539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010448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41"/>
            <a:ext cx="1971675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70" y="365141"/>
            <a:ext cx="5800725" cy="58118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7E6E-0973-4A4F-B50D-60D6CA073670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5/22/18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4F78D-38E1-E045-BF30-C57CE444539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783020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54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48DA-CBBD-B142-B76B-25818ED4E9E4}" type="datetimeFigureOut">
              <a:rPr lang="en-US" smtClean="0"/>
              <a:t>5/22/18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1C81-8723-8A4C-BB9C-6335EBB66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1132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48DA-CBBD-B142-B76B-25818ED4E9E4}" type="datetimeFigureOut">
              <a:rPr lang="en-US" smtClean="0"/>
              <a:t>5/22/18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0F16-CBE1-AE44-9A1D-61C79C3B2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754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9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48DA-CBBD-B142-B76B-25818ED4E9E4}" type="datetimeFigureOut">
              <a:rPr lang="en-US" smtClean="0"/>
              <a:t>5/22/18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0F16-CBE1-AE44-9A1D-61C79C3B2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32791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48DA-CBBD-B142-B76B-25818ED4E9E4}" type="datetimeFigureOut">
              <a:rPr lang="en-US" smtClean="0"/>
              <a:t>5/22/18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0F16-CBE1-AE44-9A1D-61C79C3B2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249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7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6" y="1535117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48DA-CBBD-B142-B76B-25818ED4E9E4}" type="datetimeFigureOut">
              <a:rPr lang="en-US" smtClean="0"/>
              <a:t>5/22/18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0F16-CBE1-AE44-9A1D-61C79C3B2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1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48DA-CBBD-B142-B76B-25818ED4E9E4}" type="datetimeFigureOut">
              <a:rPr lang="en-US" smtClean="0"/>
              <a:t>5/22/18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0F16-CBE1-AE44-9A1D-61C79C3B2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8376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48DA-CBBD-B142-B76B-25818ED4E9E4}" type="datetimeFigureOut">
              <a:rPr lang="en-US" smtClean="0"/>
              <a:t>5/22/18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0F16-CBE1-AE44-9A1D-61C79C3B2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734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6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8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7E6E-0973-4A4F-B50D-60D6CA073670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5/22/18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4F78D-38E1-E045-BF30-C57CE444539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475339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73055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9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48DA-CBBD-B142-B76B-25818ED4E9E4}" type="datetimeFigureOut">
              <a:rPr lang="en-US" smtClean="0"/>
              <a:t>5/22/18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1C81-8723-8A4C-BB9C-6335EBB66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3128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7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53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48DA-CBBD-B142-B76B-25818ED4E9E4}" type="datetimeFigureOut">
              <a:rPr lang="en-US" smtClean="0"/>
              <a:t>5/22/18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0F16-CBE1-AE44-9A1D-61C79C3B2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212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48DA-CBBD-B142-B76B-25818ED4E9E4}" type="datetimeFigureOut">
              <a:rPr lang="en-US" smtClean="0"/>
              <a:t>5/22/18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0F16-CBE1-AE44-9A1D-61C79C3B2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394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48DA-CBBD-B142-B76B-25818ED4E9E4}" type="datetimeFigureOut">
              <a:rPr lang="en-US" smtClean="0"/>
              <a:t>5/22/18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0F16-CBE1-AE44-9A1D-61C79C3B2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47167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E28BA-C507-4913-AA1D-F7D31247C3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7D5271-43FB-4B95-BFFB-07B984E9EA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AECBBC-B65E-45D6-A102-03444E79F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4A0ED-C58A-4534-A14F-BBD8C9E90C81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5/22/18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734FD0-8C40-4406-ABE7-A25E642AA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45BD61-5B7E-46BA-A58F-ADD78F9DA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54379-8A48-4969-B5DE-344C1E21C77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9941195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945AC-9BA3-49E1-909F-5D2C529B5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2DAD66-6034-43CF-9ECD-294FF21866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BFA46C-ABBD-432A-988E-A2C76A1BA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4A0ED-C58A-4534-A14F-BBD8C9E90C81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5/22/18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275F03-03B1-4BD3-ABC4-6E562802E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E218DA-1D97-4FF0-8A5D-F6AB166FC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54379-8A48-4969-B5DE-344C1E21C77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7287391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2E83D-48CA-4B39-86A9-08DA8E531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2070E-61AB-4486-A0D5-0010FA63EA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08DF3D-3C64-4D30-B116-D513DFBD1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4A0ED-C58A-4534-A14F-BBD8C9E90C81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5/22/18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5E2D1B-FDEC-4664-B50B-64ABEA243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9EF3A0-A08F-4B3D-804C-8E535D71D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54379-8A48-4969-B5DE-344C1E21C77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9584491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878CE-E3A4-4F2C-9918-476708D48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C4BBF-BDC2-4317-B517-DE1F350DF2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6291D8-58E5-44EE-8881-AAEC465B6C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A74B58-9CB1-4796-8095-369B2E986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4A0ED-C58A-4534-A14F-BBD8C9E90C81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5/22/18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7BCCE5-1B76-4B10-B93F-64527A4B0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5DDF18-AF47-431F-A98A-1E873A8EA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54379-8A48-4969-B5DE-344C1E21C77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912653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98FA0-532A-406F-B1F3-948832C00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A0188C-5427-4EBB-9E6E-FBD986C57A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60EDB5-F5E2-46B7-BB08-1D0BE39B5E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DB1511-500D-4585-B17A-76D46655B8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61918D-2593-4585-94EF-11E5219EA2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A5C7F2-AC55-480B-BC20-7815C92FC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4A0ED-C58A-4534-A14F-BBD8C9E90C81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5/22/18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7E72B2-7754-4745-A96B-450BF33C5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0E7368-86E4-4DAD-B2F4-F5D0F7526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54379-8A48-4969-B5DE-344C1E21C77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9363922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B5D16-2CA5-45C7-84BF-C0711C55B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F8C418-430E-47AD-AD51-41A83361E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4A0ED-C58A-4534-A14F-BBD8C9E90C81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5/22/18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74ECB8-06DF-4048-9E20-D0A7C1DE0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59C2DD-A5C4-425B-8742-FC9F0DF46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54379-8A48-4969-B5DE-344C1E21C77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08400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7E6E-0973-4A4F-B50D-60D6CA073670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5/22/18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4F78D-38E1-E045-BF30-C57CE444539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1497929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144C32-E781-481F-B028-2E9965FEA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4A0ED-C58A-4534-A14F-BBD8C9E90C81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5/22/18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C0C5A2-F66B-4B0F-8D86-372F3C44F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8F2D6B-735C-40C4-86C6-81185385C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54379-8A48-4969-B5DE-344C1E21C77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3659145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87C32-B805-463E-9ED9-13CEF4FFC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92408-0C9A-46F9-9E1B-8E3BB9777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949B85-48CF-4E05-929C-316B7D6E18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973C0D-A3F8-4BE2-BE67-7A68785E5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4A0ED-C58A-4534-A14F-BBD8C9E90C81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5/22/18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A3BA76-D9C4-4F39-B972-1E4BE00EA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94C124-CCF4-4000-95E6-8A137546B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54379-8A48-4969-B5DE-344C1E21C77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15718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2D502-3B6B-42F1-8AA0-65F8DBA28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1046C3-64C4-4B84-86A1-76133F24CC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092119-32CD-4D58-AC49-A66A3CEA0A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33CDA8-8E0B-4C22-986A-888371784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4A0ED-C58A-4534-A14F-BBD8C9E90C81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5/22/18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A04EDC-077A-407A-9EF1-E18B5810B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B854D9-1429-45A7-821F-5B0D406F3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54379-8A48-4969-B5DE-344C1E21C77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2506228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5432F-A1A3-4326-AF8D-338148854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9184FA-5D55-40D3-B351-4BFE7E8CAB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57E74-7D84-4939-8AED-F67B7FA25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4A0ED-C58A-4534-A14F-BBD8C9E90C81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5/22/18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621A45-8BE8-4E60-8675-D487724EE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7F7469-8FC1-4938-BA15-E60CD6618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54379-8A48-4969-B5DE-344C1E21C77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5294852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3C8EC9-D262-4908-A9B8-E738EE7B9F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42A5D6-185B-487E-9101-EC0A77B433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AAD772-03AE-4432-B3B5-C89299349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4A0ED-C58A-4534-A14F-BBD8C9E90C81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5/22/18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B967A2-143A-4FA7-9049-2AC4F8499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2114F6-36E7-484F-9191-BAD32A53A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54379-8A48-4969-B5DE-344C1E21C77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4706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7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7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7E6E-0973-4A4F-B50D-60D6CA073670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5/22/18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4F78D-38E1-E045-BF30-C57CE444539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82495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7E6E-0973-4A4F-B50D-60D6CA073670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5/22/18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4F78D-38E1-E045-BF30-C57CE444539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3431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7E6E-0973-4A4F-B50D-60D6CA073670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5/22/18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4F78D-38E1-E045-BF30-C57CE444539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14696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5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3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7E6E-0973-4A4F-B50D-60D6CA073670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5/22/18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4F78D-38E1-E045-BF30-C57CE444539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10064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55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3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7E6E-0973-4A4F-B50D-60D6CA073670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5/22/18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4F78D-38E1-E045-BF30-C57CE444539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5506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66516E"/>
            </a:gs>
            <a:gs pos="10000">
              <a:srgbClr val="834999"/>
            </a:gs>
            <a:gs pos="92000">
              <a:srgbClr val="43196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7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2EC77E6E-0973-4A4F-B50D-60D6CA073670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5/22/18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7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7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7104F78D-38E1-E045-BF30-C57CE444539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17331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66516E"/>
            </a:gs>
            <a:gs pos="10000">
              <a:srgbClr val="834999"/>
            </a:gs>
            <a:gs pos="92000">
              <a:srgbClr val="43196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7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2EC77E6E-0973-4A4F-B50D-60D6CA073670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5/22/18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7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7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7104F78D-38E1-E045-BF30-C57CE444539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17331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2EC77E6E-0973-4A4F-B50D-60D6CA073670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5/22/18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7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7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7104F78D-38E1-E045-BF30-C57CE444539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37670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97D1A2-6385-4063-A562-FC1738B40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D5C1C8-6974-4FE1-9375-F27BA1F968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E6A4E3-030C-48F3-847B-2F5FAB8F7C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4C94A0ED-C58A-4534-A14F-BBD8C9E90C81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5/22/18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B085BF-BD6C-4FD4-8B3C-92AB7C32C7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CF71D4-CC3C-4803-A48C-D41D58BC8B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78F54379-8A48-4969-B5DE-344C1E21C77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9511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jp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11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hyperlink" Target="http://www.unitedvalleyinterfaithproject.org/aging" TargetMode="External"/><Relationship Id="rId7" Type="http://schemas.openxmlformats.org/officeDocument/2006/relationships/hyperlink" Target="http://deathcafe.com/" TargetMode="External"/><Relationship Id="rId2" Type="http://schemas.openxmlformats.org/officeDocument/2006/relationships/hyperlink" Target="https://drive.google.com/open?id=1DCtr7dtR5C5c-9SfjQyeHZfaJbJe-rCi" TargetMode="External"/><Relationship Id="rId1" Type="http://schemas.openxmlformats.org/officeDocument/2006/relationships/slideLayout" Target="../slideLayouts/slideLayout35.xml"/><Relationship Id="rId6" Type="http://schemas.openxmlformats.org/officeDocument/2006/relationships/hyperlink" Target="http://deathoverdinner.org/" TargetMode="External"/><Relationship Id="rId5" Type="http://schemas.openxmlformats.org/officeDocument/2006/relationships/hyperlink" Target="https://theconversationproject.org/" TargetMode="External"/><Relationship Id="rId4" Type="http://schemas.openxmlformats.org/officeDocument/2006/relationships/hyperlink" Target="http://www.commonpractice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3302893"/>
            <a:ext cx="9144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spc="-150" dirty="0">
                <a:solidFill>
                  <a:srgbClr val="008000"/>
                </a:solidFill>
                <a:latin typeface="Avenir Book"/>
                <a:cs typeface="Avenir Book"/>
              </a:rPr>
              <a:t>Power of Planning 2.0</a:t>
            </a:r>
          </a:p>
          <a:p>
            <a:pPr algn="ctr"/>
            <a:r>
              <a:rPr lang="en-US" sz="4000" b="1" i="1" spc="-150" dirty="0">
                <a:solidFill>
                  <a:srgbClr val="008000"/>
                </a:solidFill>
                <a:latin typeface="Avenir Book"/>
                <a:cs typeface="Avenir Book"/>
              </a:rPr>
              <a:t>Bringing it Back to Our Communities</a:t>
            </a:r>
          </a:p>
          <a:p>
            <a:pPr algn="ctr"/>
            <a:endParaRPr lang="en-US" sz="4400" b="1" spc="-150" dirty="0">
              <a:solidFill>
                <a:srgbClr val="008000"/>
              </a:solidFill>
              <a:latin typeface="Avenir Book"/>
              <a:cs typeface="Avenir Book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1301768" y="5353091"/>
            <a:ext cx="6524625" cy="15875"/>
          </a:xfrm>
          <a:prstGeom prst="line">
            <a:avLst/>
          </a:prstGeom>
          <a:ln>
            <a:solidFill>
              <a:srgbClr val="BF9000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110536" y="2070101"/>
            <a:ext cx="6524625" cy="15875"/>
          </a:xfrm>
          <a:prstGeom prst="line">
            <a:avLst/>
          </a:prstGeom>
          <a:ln>
            <a:solidFill>
              <a:srgbClr val="BF9000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413000" y="2085975"/>
            <a:ext cx="41783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8000"/>
                </a:solidFill>
              </a:rPr>
              <a:t>Welcome to</a:t>
            </a:r>
          </a:p>
          <a:p>
            <a:pPr algn="ctr"/>
            <a:r>
              <a:rPr lang="en-US" sz="3200" dirty="0">
                <a:solidFill>
                  <a:srgbClr val="008000"/>
                </a:solidFill>
              </a:rPr>
              <a:t>Today’s Webinar</a:t>
            </a:r>
          </a:p>
        </p:txBody>
      </p:sp>
      <p:pic>
        <p:nvPicPr>
          <p:cNvPr id="13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89837" y="241300"/>
            <a:ext cx="4040128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8266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C5455-8289-43F3-AD91-A34F13F46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016000"/>
            <a:ext cx="8058150" cy="1041400"/>
          </a:xfrm>
        </p:spPr>
        <p:txBody>
          <a:bodyPr>
            <a:normAutofit/>
          </a:bodyPr>
          <a:lstStyle/>
          <a:p>
            <a:r>
              <a:rPr lang="en-US" sz="2800" b="1" dirty="0"/>
              <a:t>Implementing Planning Approaches in the Community 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36512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31800" y="1774826"/>
            <a:ext cx="83947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marL="800100" lvl="1" indent="-342900">
              <a:buFont typeface="Arial"/>
              <a:buChar char="•"/>
            </a:pPr>
            <a:r>
              <a:rPr lang="en-US" sz="2400" dirty="0"/>
              <a:t>How do you get these tools adopted in your community?</a:t>
            </a:r>
          </a:p>
          <a:p>
            <a:pPr marL="800100" lvl="1" indent="-342900">
              <a:buFont typeface="Arial"/>
              <a:buChar char="•"/>
            </a:pPr>
            <a:endParaRPr lang="en-US" sz="2400" dirty="0"/>
          </a:p>
          <a:p>
            <a:pPr marL="800100" lvl="1" indent="-342900">
              <a:buFont typeface="Arial"/>
              <a:buChar char="•"/>
            </a:pPr>
            <a:r>
              <a:rPr lang="en-US" sz="2400" dirty="0"/>
              <a:t>Once you get buy in to use the tools, how do you go about having these conversations with the seniors?  </a:t>
            </a:r>
          </a:p>
          <a:p>
            <a:pPr marL="800100" lvl="1" indent="-342900">
              <a:buFont typeface="Arial"/>
              <a:buChar char="•"/>
            </a:pPr>
            <a:endParaRPr lang="en-US" sz="2400" dirty="0"/>
          </a:p>
          <a:p>
            <a:pPr marL="800100" lvl="1" indent="-342900">
              <a:buFont typeface="Arial"/>
              <a:buChar char="•"/>
            </a:pPr>
            <a:r>
              <a:rPr lang="en-US" sz="2400" dirty="0"/>
              <a:t>Examples, Ideas, Brainstorm, Share </a:t>
            </a: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04800" y="2057400"/>
            <a:ext cx="8382000" cy="1270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6" name="Picture 5" descr="do all thingswith lov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2278" y="5003800"/>
            <a:ext cx="1970872" cy="1652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738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C5455-8289-43F3-AD91-A34F13F46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050" y="1358900"/>
            <a:ext cx="8115300" cy="428833"/>
          </a:xfrm>
        </p:spPr>
        <p:txBody>
          <a:bodyPr>
            <a:normAutofit fontScale="90000"/>
          </a:bodyPr>
          <a:lstStyle/>
          <a:p>
            <a:r>
              <a:rPr lang="en-US" sz="3200" b="1" dirty="0"/>
              <a:t>Implementation Challenges and Successes – Sharing</a:t>
            </a:r>
            <a:br>
              <a:rPr lang="en-US" sz="3200" b="1" dirty="0"/>
            </a:br>
            <a:r>
              <a:rPr lang="en-US" sz="2400" dirty="0"/>
              <a:t> 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36512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00050" y="2016333"/>
            <a:ext cx="823595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/>
              <a:t>Program implementation challenges?</a:t>
            </a:r>
          </a:p>
          <a:p>
            <a:pPr marL="342900" indent="-342900">
              <a:buFont typeface="Arial"/>
              <a:buChar char="•"/>
            </a:pPr>
            <a:endParaRPr lang="en-US" sz="2400" dirty="0"/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Challenges with initiating individual conversations? </a:t>
            </a:r>
          </a:p>
          <a:p>
            <a:pPr marL="342900" indent="-342900">
              <a:buFont typeface="Arial"/>
              <a:buChar char="•"/>
            </a:pPr>
            <a:endParaRPr lang="en-US" sz="2400" dirty="0"/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What are some ways those challenges have been overcome?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400050" y="1787733"/>
            <a:ext cx="84709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do all thingswith lov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2100" y="4936586"/>
            <a:ext cx="2051050" cy="1719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1514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548235"/>
          </a:solidFill>
        </p:spPr>
        <p:txBody>
          <a:bodyPr wrap="square" lIns="0" tIns="0" rIns="0" bIns="0" rtlCol="0"/>
          <a:lstStyle/>
          <a:p>
            <a:pPr defTabSz="914400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57735" y="210331"/>
            <a:ext cx="8832056" cy="6430011"/>
          </a:xfrm>
          <a:custGeom>
            <a:avLst/>
            <a:gdLst/>
            <a:ahLst/>
            <a:cxnLst/>
            <a:rect l="l" t="t" r="r" b="b"/>
            <a:pathLst>
              <a:path w="11776075" h="6430009">
                <a:moveTo>
                  <a:pt x="0" y="6429755"/>
                </a:moveTo>
                <a:lnTo>
                  <a:pt x="11775948" y="6429755"/>
                </a:lnTo>
                <a:lnTo>
                  <a:pt x="11775948" y="0"/>
                </a:lnTo>
                <a:lnTo>
                  <a:pt x="0" y="0"/>
                </a:lnTo>
                <a:lnTo>
                  <a:pt x="0" y="642975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914400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57735" y="210331"/>
            <a:ext cx="8832056" cy="6430011"/>
          </a:xfrm>
          <a:custGeom>
            <a:avLst/>
            <a:gdLst/>
            <a:ahLst/>
            <a:cxnLst/>
            <a:rect l="l" t="t" r="r" b="b"/>
            <a:pathLst>
              <a:path w="11776075" h="6430009">
                <a:moveTo>
                  <a:pt x="0" y="6429755"/>
                </a:moveTo>
                <a:lnTo>
                  <a:pt x="11775948" y="6429755"/>
                </a:lnTo>
                <a:lnTo>
                  <a:pt x="11775948" y="0"/>
                </a:lnTo>
                <a:lnTo>
                  <a:pt x="0" y="0"/>
                </a:lnTo>
                <a:lnTo>
                  <a:pt x="0" y="6429755"/>
                </a:lnTo>
                <a:close/>
              </a:path>
            </a:pathLst>
          </a:custGeom>
          <a:ln w="12191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pPr defTabSz="914400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7500" y="381015"/>
            <a:ext cx="8521700" cy="81253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defTabSz="914400"/>
            <a:r>
              <a:rPr lang="en-US" sz="4400" b="1" spc="-5" dirty="0">
                <a:solidFill>
                  <a:srgbClr val="340072"/>
                </a:solidFill>
                <a:latin typeface="Calibri"/>
                <a:cs typeface="Calibri"/>
              </a:rPr>
              <a:t>Thank You for joining us!</a:t>
            </a:r>
          </a:p>
          <a:p>
            <a:pPr marL="12700" defTabSz="914400"/>
            <a:endParaRPr lang="en-US" sz="4400" b="1" spc="-5" dirty="0">
              <a:solidFill>
                <a:srgbClr val="310E46"/>
              </a:solidFill>
              <a:latin typeface="Calibri"/>
              <a:cs typeface="Calibri"/>
            </a:endParaRPr>
          </a:p>
          <a:p>
            <a:pPr marL="584200" indent="-571500" defTabSz="914400">
              <a:buFont typeface="Arial"/>
              <a:buChar char="•"/>
            </a:pPr>
            <a:r>
              <a:rPr lang="en-US" sz="3200" b="1" spc="-5" dirty="0">
                <a:solidFill>
                  <a:srgbClr val="70AD47">
                    <a:lumMod val="50000"/>
                  </a:srgbClr>
                </a:solidFill>
                <a:latin typeface="Calibri"/>
                <a:cs typeface="Calibri"/>
              </a:rPr>
              <a:t>Slides &amp; evaluation will be </a:t>
            </a:r>
          </a:p>
          <a:p>
            <a:pPr marL="12700" defTabSz="914400"/>
            <a:r>
              <a:rPr lang="en-US" sz="3200" b="1" spc="-5" dirty="0">
                <a:solidFill>
                  <a:srgbClr val="70AD47">
                    <a:lumMod val="50000"/>
                  </a:srgbClr>
                </a:solidFill>
                <a:latin typeface="Calibri"/>
                <a:cs typeface="Calibri"/>
              </a:rPr>
              <a:t>	 sent out later today. </a:t>
            </a:r>
          </a:p>
          <a:p>
            <a:pPr marL="584200" indent="-571500" defTabSz="914400">
              <a:buFont typeface="Arial"/>
              <a:buChar char="•"/>
            </a:pPr>
            <a:endParaRPr lang="en-US" sz="3200" b="1" spc="-5" dirty="0">
              <a:solidFill>
                <a:srgbClr val="70AD47">
                  <a:lumMod val="50000"/>
                </a:srgbClr>
              </a:solidFill>
              <a:latin typeface="Calibri"/>
              <a:cs typeface="Calibri"/>
            </a:endParaRPr>
          </a:p>
          <a:p>
            <a:pPr marL="584200" indent="-571500" defTabSz="914400">
              <a:buFont typeface="Arial"/>
              <a:buChar char="•"/>
            </a:pPr>
            <a:r>
              <a:rPr lang="en-US" sz="3200" b="1" spc="-5" dirty="0">
                <a:solidFill>
                  <a:srgbClr val="70AD47">
                    <a:lumMod val="50000"/>
                  </a:srgbClr>
                </a:solidFill>
                <a:latin typeface="Calibri"/>
                <a:cs typeface="Calibri"/>
              </a:rPr>
              <a:t>Recorded webinar will available </a:t>
            </a:r>
          </a:p>
          <a:p>
            <a:pPr marL="12700" defTabSz="914400"/>
            <a:r>
              <a:rPr lang="en-US" sz="3200" b="1" spc="-5" dirty="0">
                <a:solidFill>
                  <a:srgbClr val="70AD47">
                    <a:lumMod val="50000"/>
                  </a:srgbClr>
                </a:solidFill>
                <a:latin typeface="Calibri"/>
                <a:cs typeface="Calibri"/>
              </a:rPr>
              <a:t>	 within 24 hours.</a:t>
            </a:r>
          </a:p>
          <a:p>
            <a:pPr marL="12700" defTabSz="914400"/>
            <a:endParaRPr lang="en-US" sz="4400" b="1" spc="-5" dirty="0">
              <a:solidFill>
                <a:srgbClr val="70AD47">
                  <a:lumMod val="50000"/>
                </a:srgbClr>
              </a:solidFill>
              <a:latin typeface="Calibri"/>
              <a:cs typeface="Calibri"/>
            </a:endParaRPr>
          </a:p>
          <a:p>
            <a:pPr marL="12700" algn="ctr" defTabSz="914400"/>
            <a:endParaRPr lang="en-US" sz="3600" b="1" spc="-5" dirty="0">
              <a:solidFill>
                <a:srgbClr val="340072"/>
              </a:solidFill>
              <a:latin typeface="Calibri"/>
              <a:cs typeface="Calibri"/>
            </a:endParaRPr>
          </a:p>
          <a:p>
            <a:pPr marL="12700" defTabSz="914400"/>
            <a:r>
              <a:rPr lang="en-US" sz="2800" b="1" spc="-5" dirty="0" err="1">
                <a:solidFill>
                  <a:srgbClr val="340072"/>
                </a:solidFill>
                <a:latin typeface="Calibri"/>
                <a:cs typeface="Calibri"/>
              </a:rPr>
              <a:t>www.agefriendly.community</a:t>
            </a:r>
            <a:endParaRPr lang="en-US" sz="2800" b="1" spc="-5" dirty="0">
              <a:solidFill>
                <a:srgbClr val="340072"/>
              </a:solidFill>
              <a:latin typeface="Calibri"/>
              <a:cs typeface="Calibri"/>
            </a:endParaRPr>
          </a:p>
          <a:p>
            <a:pPr marL="12700" defTabSz="914400"/>
            <a:r>
              <a:rPr lang="en-US" sz="2800" b="1" spc="-5" dirty="0" err="1">
                <a:solidFill>
                  <a:srgbClr val="340072"/>
                </a:solidFill>
                <a:latin typeface="Calibri"/>
                <a:cs typeface="Calibri"/>
              </a:rPr>
              <a:t>patriciafkimball@gmail.com</a:t>
            </a:r>
            <a:endParaRPr lang="en-US" sz="2800" b="1" spc="-5" dirty="0">
              <a:solidFill>
                <a:srgbClr val="340072"/>
              </a:solidFill>
              <a:latin typeface="Calibri"/>
              <a:cs typeface="Calibri"/>
            </a:endParaRPr>
          </a:p>
          <a:p>
            <a:pPr marL="12700" algn="ctr" defTabSz="914400"/>
            <a:endParaRPr lang="en-US" sz="3600" b="1" spc="-5" dirty="0">
              <a:solidFill>
                <a:srgbClr val="340072"/>
              </a:solidFill>
              <a:latin typeface="Calibri"/>
              <a:cs typeface="Calibri"/>
            </a:endParaRPr>
          </a:p>
          <a:p>
            <a:pPr marL="12700" algn="ctr" defTabSz="914400"/>
            <a:endParaRPr lang="en-US" sz="3600" b="1" spc="-5" dirty="0">
              <a:solidFill>
                <a:srgbClr val="340072"/>
              </a:solidFill>
              <a:latin typeface="Calibri"/>
              <a:cs typeface="Calibri"/>
            </a:endParaRPr>
          </a:p>
          <a:p>
            <a:pPr marL="12700" algn="ctr" defTabSz="914400"/>
            <a:endParaRPr lang="en-US" sz="3600" b="1" spc="-5" dirty="0">
              <a:solidFill>
                <a:srgbClr val="340072"/>
              </a:solidFill>
              <a:latin typeface="Calibri"/>
              <a:cs typeface="Calibri"/>
            </a:endParaRPr>
          </a:p>
          <a:p>
            <a:pPr marL="12700" algn="ctr" defTabSz="914400"/>
            <a:endParaRPr lang="en-US" sz="3600" b="1" spc="-5" dirty="0">
              <a:solidFill>
                <a:srgbClr val="340072"/>
              </a:solidFill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534740" y="4495803"/>
            <a:ext cx="2455063" cy="21445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914400"/>
            <a:endParaRPr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5" name="Picture 4" descr="Thank You.png"/>
          <p:cNvPicPr>
            <a:picLocks noChangeAspect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78033" y="1047751"/>
            <a:ext cx="2133600" cy="19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198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ectangleLogo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4000500"/>
            <a:ext cx="9144000" cy="285751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93961" y="1358624"/>
            <a:ext cx="56185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381000" y="1331382"/>
            <a:ext cx="8432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spc="-7" dirty="0">
                <a:solidFill>
                  <a:srgbClr val="BF9000"/>
                </a:solidFill>
                <a:cs typeface="Calibri"/>
              </a:rPr>
              <a:t>Our mission: Increasing the collective impact of aging in place initiatives through shared learning in New Hampshire, Maine &amp; Vermont</a:t>
            </a:r>
            <a:endParaRPr lang="en-US" sz="4000" dirty="0">
              <a:solidFill>
                <a:srgbClr val="BF9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61072"/>
            <a:ext cx="9144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spc="-7" dirty="0">
                <a:solidFill>
                  <a:srgbClr val="008000"/>
                </a:solidFill>
                <a:cs typeface="Calibri"/>
              </a:rPr>
              <a:t>Tri-State Learning Collaborative on Aging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336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chemeClr val="accent6">
              <a:lumMod val="75000"/>
            </a:schemeClr>
          </a:solidFill>
        </p:spPr>
        <p:txBody>
          <a:bodyPr wrap="square" lIns="0" tIns="0" rIns="0" bIns="0" rtlCol="0"/>
          <a:lstStyle/>
          <a:p>
            <a:pPr defTabSz="914400"/>
            <a:endParaRPr dirty="0">
              <a:solidFill>
                <a:srgbClr val="431963"/>
              </a:solidFill>
              <a:latin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80072" y="210329"/>
            <a:ext cx="8809720" cy="5829767"/>
          </a:xfrm>
          <a:custGeom>
            <a:avLst/>
            <a:gdLst/>
            <a:ahLst/>
            <a:cxnLst/>
            <a:rect l="l" t="t" r="r" b="b"/>
            <a:pathLst>
              <a:path w="11776075" h="6430009">
                <a:moveTo>
                  <a:pt x="0" y="6429755"/>
                </a:moveTo>
                <a:lnTo>
                  <a:pt x="11775948" y="6429755"/>
                </a:lnTo>
                <a:lnTo>
                  <a:pt x="11775948" y="0"/>
                </a:lnTo>
                <a:lnTo>
                  <a:pt x="0" y="0"/>
                </a:lnTo>
                <a:lnTo>
                  <a:pt x="0" y="642975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914400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57735" y="210331"/>
            <a:ext cx="8832056" cy="6430011"/>
          </a:xfrm>
          <a:custGeom>
            <a:avLst/>
            <a:gdLst/>
            <a:ahLst/>
            <a:cxnLst/>
            <a:rect l="l" t="t" r="r" b="b"/>
            <a:pathLst>
              <a:path w="11776075" h="6430009">
                <a:moveTo>
                  <a:pt x="0" y="6429755"/>
                </a:moveTo>
                <a:lnTo>
                  <a:pt x="11775948" y="6429755"/>
                </a:lnTo>
                <a:lnTo>
                  <a:pt x="11775948" y="0"/>
                </a:lnTo>
                <a:lnTo>
                  <a:pt x="0" y="0"/>
                </a:lnTo>
                <a:lnTo>
                  <a:pt x="0" y="6429755"/>
                </a:lnTo>
                <a:close/>
              </a:path>
            </a:pathLst>
          </a:custGeom>
          <a:ln w="12191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pPr defTabSz="914400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8624" y="393716"/>
            <a:ext cx="8738830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 defTabSz="914400"/>
            <a:r>
              <a:rPr lang="en-US" sz="4000" b="1" dirty="0">
                <a:solidFill>
                  <a:srgbClr val="008000"/>
                </a:solidFill>
                <a:latin typeface="Calibri"/>
                <a:cs typeface="Calibri"/>
              </a:rPr>
              <a:t>Thank you to our Funders!</a:t>
            </a:r>
            <a:endParaRPr sz="4000" dirty="0">
              <a:solidFill>
                <a:srgbClr val="008000"/>
              </a:solidFill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7734" y="6147909"/>
            <a:ext cx="8809720" cy="492443"/>
          </a:xfrm>
          <a:prstGeom prst="rect">
            <a:avLst/>
          </a:prstGeom>
          <a:solidFill>
            <a:schemeClr val="bg1"/>
          </a:solidFill>
          <a:ln w="6095"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marL="608965" algn="ctr" defTabSz="914400"/>
            <a:r>
              <a:rPr lang="en-US" sz="3200" spc="-20" dirty="0" err="1">
                <a:solidFill>
                  <a:srgbClr val="B99600"/>
                </a:solidFill>
                <a:latin typeface="Calibri"/>
                <a:cs typeface="Calibri"/>
              </a:rPr>
              <a:t>www.agefriendly.community</a:t>
            </a:r>
            <a:endParaRPr lang="en-US" sz="3200" spc="-20" dirty="0">
              <a:solidFill>
                <a:srgbClr val="B99600"/>
              </a:solidFill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180539" y="2595375"/>
            <a:ext cx="2551161" cy="11384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914400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056702" y="1549415"/>
            <a:ext cx="4680921" cy="5912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914400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54491" y="1447813"/>
            <a:ext cx="4609609" cy="99517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914400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66997" y="2595387"/>
            <a:ext cx="2359857" cy="121462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914400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58901" y="4199538"/>
            <a:ext cx="2156191" cy="104556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914400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826838" y="4427808"/>
            <a:ext cx="3948074" cy="95523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914400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174824" y="2595387"/>
            <a:ext cx="2423076" cy="113842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914400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016212" y="4199536"/>
            <a:ext cx="1973580" cy="184054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914400"/>
            <a:endParaRPr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26577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1200151"/>
          </a:xfrm>
          <a:prstGeom prst="rect">
            <a:avLst/>
          </a:prstGeom>
          <a:solidFill>
            <a:srgbClr val="54823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bject 6"/>
          <p:cNvSpPr/>
          <p:nvPr/>
        </p:nvSpPr>
        <p:spPr>
          <a:xfrm>
            <a:off x="7124700" y="177820"/>
            <a:ext cx="1740976" cy="16382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 txBox="1"/>
          <p:nvPr/>
        </p:nvSpPr>
        <p:spPr>
          <a:xfrm>
            <a:off x="330202" y="304812"/>
            <a:ext cx="8369298" cy="63648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 algn="ctr"/>
            <a:r>
              <a:rPr lang="en-US" sz="4400" b="1" dirty="0">
                <a:solidFill>
                  <a:schemeClr val="bg1"/>
                </a:solidFill>
              </a:rPr>
              <a:t>Announcements</a:t>
            </a:r>
          </a:p>
          <a:p>
            <a:pPr lvl="1">
              <a:lnSpc>
                <a:spcPct val="120000"/>
              </a:lnSpc>
            </a:pPr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  <a:p>
            <a:pPr lvl="0"/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  <a:p>
            <a:pPr lvl="0"/>
            <a:r>
              <a:rPr lang="en-US" sz="2800" b="1" dirty="0">
                <a:solidFill>
                  <a:srgbClr val="008000"/>
                </a:solidFill>
              </a:rPr>
              <a:t>Next Webinar:</a:t>
            </a:r>
          </a:p>
          <a:p>
            <a:pPr lvl="0"/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May 29, 2018 | Advocacy Issues on Fire</a:t>
            </a:r>
          </a:p>
          <a:p>
            <a:pPr lvl="0"/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  <a:p>
            <a:pPr lvl="0"/>
            <a:r>
              <a:rPr lang="en-US" sz="2800" b="1" dirty="0">
                <a:solidFill>
                  <a:srgbClr val="008000"/>
                </a:solidFill>
              </a:rPr>
              <a:t>Spring Summit:</a:t>
            </a:r>
          </a:p>
          <a:p>
            <a:pPr lvl="0"/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June 20, 2018 | Embracing the Options</a:t>
            </a:r>
          </a:p>
          <a:p>
            <a:pPr lvl="0"/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Fireside Inn, Lebanon NH</a:t>
            </a:r>
          </a:p>
          <a:p>
            <a:pPr lvl="0"/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  <a:p>
            <a:pPr lvl="0"/>
            <a:r>
              <a:rPr lang="en-US" sz="2800" b="1" dirty="0">
                <a:solidFill>
                  <a:srgbClr val="008000"/>
                </a:solidFill>
              </a:rPr>
              <a:t>Social Media:</a:t>
            </a:r>
          </a:p>
          <a:p>
            <a:pPr lvl="0"/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Follow Us on Facebook </a:t>
            </a:r>
          </a:p>
          <a:p>
            <a:pPr lvl="0"/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(Tri State Learning Collaborative on Aging)</a:t>
            </a:r>
          </a:p>
          <a:p>
            <a:pPr lvl="0"/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3" name="Picture 2" descr="facebook-2815970_960_720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0700" y="2286544"/>
            <a:ext cx="1559560" cy="1559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613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16"/>
            <a:ext cx="9144000" cy="247649"/>
          </a:xfrm>
          <a:custGeom>
            <a:avLst/>
            <a:gdLst/>
            <a:ahLst/>
            <a:cxnLst/>
            <a:rect l="l" t="t" r="r" b="b"/>
            <a:pathLst>
              <a:path w="11776075" h="6430009">
                <a:moveTo>
                  <a:pt x="0" y="6429755"/>
                </a:moveTo>
                <a:lnTo>
                  <a:pt x="11775948" y="6429755"/>
                </a:lnTo>
                <a:lnTo>
                  <a:pt x="11775948" y="0"/>
                </a:lnTo>
                <a:lnTo>
                  <a:pt x="0" y="0"/>
                </a:lnTo>
                <a:lnTo>
                  <a:pt x="0" y="6429755"/>
                </a:lnTo>
                <a:close/>
              </a:path>
            </a:pathLst>
          </a:custGeom>
          <a:solidFill>
            <a:srgbClr val="548235"/>
          </a:solidFill>
        </p:spPr>
        <p:txBody>
          <a:bodyPr wrap="square" lIns="0" tIns="0" rIns="0" bIns="0" rtlCol="0"/>
          <a:lstStyle/>
          <a:p>
            <a:pPr defTabSz="914400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7200" y="304805"/>
            <a:ext cx="8382000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 defTabSz="914400"/>
            <a:r>
              <a:rPr sz="4400" b="1" spc="-160" dirty="0">
                <a:solidFill>
                  <a:srgbClr val="008000"/>
                </a:solidFill>
                <a:latin typeface="Calibri"/>
                <a:cs typeface="Calibri"/>
              </a:rPr>
              <a:t>W</a:t>
            </a:r>
            <a:r>
              <a:rPr sz="4400" b="1" spc="-5" dirty="0">
                <a:solidFill>
                  <a:srgbClr val="008000"/>
                </a:solidFill>
                <a:latin typeface="Calibri"/>
                <a:cs typeface="Calibri"/>
              </a:rPr>
              <a:t>ebina</a:t>
            </a:r>
            <a:r>
              <a:rPr sz="4400" b="1" dirty="0">
                <a:solidFill>
                  <a:srgbClr val="008000"/>
                </a:solidFill>
                <a:latin typeface="Calibri"/>
                <a:cs typeface="Calibri"/>
              </a:rPr>
              <a:t>r H</a:t>
            </a:r>
            <a:r>
              <a:rPr sz="4400" b="1" spc="-15" dirty="0">
                <a:solidFill>
                  <a:srgbClr val="008000"/>
                </a:solidFill>
                <a:latin typeface="Calibri"/>
                <a:cs typeface="Calibri"/>
              </a:rPr>
              <a:t>o</a:t>
            </a:r>
            <a:r>
              <a:rPr sz="4400" b="1" dirty="0">
                <a:solidFill>
                  <a:srgbClr val="008000"/>
                </a:solidFill>
                <a:latin typeface="Calibri"/>
                <a:cs typeface="Calibri"/>
              </a:rPr>
              <a:t>use</a:t>
            </a:r>
            <a:r>
              <a:rPr sz="4400" b="1" spc="-135" dirty="0">
                <a:solidFill>
                  <a:srgbClr val="008000"/>
                </a:solidFill>
                <a:latin typeface="Calibri"/>
                <a:cs typeface="Calibri"/>
              </a:rPr>
              <a:t>k</a:t>
            </a:r>
            <a:r>
              <a:rPr sz="4400" b="1" spc="-5" dirty="0">
                <a:solidFill>
                  <a:srgbClr val="008000"/>
                </a:solidFill>
                <a:latin typeface="Calibri"/>
                <a:cs typeface="Calibri"/>
              </a:rPr>
              <a:t>eepin</a:t>
            </a:r>
            <a:r>
              <a:rPr sz="4400" b="1" dirty="0">
                <a:solidFill>
                  <a:srgbClr val="008000"/>
                </a:solidFill>
                <a:latin typeface="Calibri"/>
                <a:cs typeface="Calibri"/>
              </a:rPr>
              <a:t>g</a:t>
            </a:r>
            <a:endParaRPr sz="4400" dirty="0">
              <a:solidFill>
                <a:srgbClr val="008000"/>
              </a:solidFill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459615" y="958634"/>
            <a:ext cx="3668385" cy="58204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914400"/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268927" y="1517651"/>
            <a:ext cx="1002506" cy="393700"/>
          </a:xfrm>
          <a:custGeom>
            <a:avLst/>
            <a:gdLst/>
            <a:ahLst/>
            <a:cxnLst/>
            <a:rect l="l" t="t" r="r" b="b"/>
            <a:pathLst>
              <a:path w="1108075" h="393700">
                <a:moveTo>
                  <a:pt x="911351" y="0"/>
                </a:moveTo>
                <a:lnTo>
                  <a:pt x="911351" y="98298"/>
                </a:lnTo>
                <a:lnTo>
                  <a:pt x="0" y="98298"/>
                </a:lnTo>
                <a:lnTo>
                  <a:pt x="0" y="294894"/>
                </a:lnTo>
                <a:lnTo>
                  <a:pt x="911351" y="294894"/>
                </a:lnTo>
                <a:lnTo>
                  <a:pt x="911351" y="393191"/>
                </a:lnTo>
                <a:lnTo>
                  <a:pt x="1107947" y="196596"/>
                </a:lnTo>
                <a:lnTo>
                  <a:pt x="911351" y="0"/>
                </a:lnTo>
                <a:close/>
              </a:path>
            </a:pathLst>
          </a:custGeom>
          <a:solidFill>
            <a:srgbClr val="C59F2C"/>
          </a:solidFill>
        </p:spPr>
        <p:txBody>
          <a:bodyPr wrap="square" lIns="0" tIns="0" rIns="0" bIns="0" rtlCol="0"/>
          <a:lstStyle/>
          <a:p>
            <a:pPr defTabSz="914400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040718" y="4769821"/>
            <a:ext cx="725805" cy="391795"/>
          </a:xfrm>
          <a:custGeom>
            <a:avLst/>
            <a:gdLst/>
            <a:ahLst/>
            <a:cxnLst/>
            <a:rect l="l" t="t" r="r" b="b"/>
            <a:pathLst>
              <a:path w="586739" h="391795">
                <a:moveTo>
                  <a:pt x="390906" y="0"/>
                </a:moveTo>
                <a:lnTo>
                  <a:pt x="390906" y="97916"/>
                </a:lnTo>
                <a:lnTo>
                  <a:pt x="0" y="97916"/>
                </a:lnTo>
                <a:lnTo>
                  <a:pt x="0" y="293750"/>
                </a:lnTo>
                <a:lnTo>
                  <a:pt x="390906" y="293750"/>
                </a:lnTo>
                <a:lnTo>
                  <a:pt x="390906" y="391667"/>
                </a:lnTo>
                <a:lnTo>
                  <a:pt x="586740" y="195833"/>
                </a:lnTo>
                <a:lnTo>
                  <a:pt x="390906" y="0"/>
                </a:lnTo>
                <a:close/>
              </a:path>
            </a:pathLst>
          </a:custGeom>
          <a:solidFill>
            <a:srgbClr val="C59F2C"/>
          </a:solidFill>
        </p:spPr>
        <p:txBody>
          <a:bodyPr wrap="square" lIns="0" tIns="0" rIns="0" bIns="0" rtlCol="0"/>
          <a:lstStyle/>
          <a:p>
            <a:pPr defTabSz="914400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471333" y="3278721"/>
            <a:ext cx="800100" cy="391795"/>
          </a:xfrm>
          <a:custGeom>
            <a:avLst/>
            <a:gdLst/>
            <a:ahLst/>
            <a:cxnLst/>
            <a:rect l="l" t="t" r="r" b="b"/>
            <a:pathLst>
              <a:path w="695325" h="391795">
                <a:moveTo>
                  <a:pt x="499110" y="0"/>
                </a:moveTo>
                <a:lnTo>
                  <a:pt x="499110" y="97917"/>
                </a:lnTo>
                <a:lnTo>
                  <a:pt x="0" y="97917"/>
                </a:lnTo>
                <a:lnTo>
                  <a:pt x="0" y="293751"/>
                </a:lnTo>
                <a:lnTo>
                  <a:pt x="499110" y="293751"/>
                </a:lnTo>
                <a:lnTo>
                  <a:pt x="499110" y="391668"/>
                </a:lnTo>
                <a:lnTo>
                  <a:pt x="694944" y="195834"/>
                </a:lnTo>
                <a:lnTo>
                  <a:pt x="499110" y="0"/>
                </a:lnTo>
                <a:close/>
              </a:path>
            </a:pathLst>
          </a:custGeom>
          <a:solidFill>
            <a:srgbClr val="C59F2C"/>
          </a:solidFill>
        </p:spPr>
        <p:txBody>
          <a:bodyPr wrap="square" lIns="0" tIns="0" rIns="0" bIns="0" rtlCol="0"/>
          <a:lstStyle/>
          <a:p>
            <a:pPr defTabSz="914400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55131" y="4539316"/>
            <a:ext cx="2785587" cy="9699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97535" marR="125095" defTabSz="914400">
              <a:lnSpc>
                <a:spcPts val="2500"/>
              </a:lnSpc>
              <a:spcBef>
                <a:spcPts val="2110"/>
              </a:spcBef>
            </a:pPr>
            <a:r>
              <a:rPr sz="2400" spc="-5" dirty="0">
                <a:solidFill>
                  <a:srgbClr val="008000"/>
                </a:solidFill>
                <a:latin typeface="Calibri"/>
                <a:cs typeface="Calibri"/>
              </a:rPr>
              <a:t>Sen</a:t>
            </a:r>
            <a:r>
              <a:rPr sz="2400" dirty="0">
                <a:solidFill>
                  <a:srgbClr val="008000"/>
                </a:solidFill>
                <a:latin typeface="Calibri"/>
                <a:cs typeface="Calibri"/>
              </a:rPr>
              <a:t>d</a:t>
            </a:r>
            <a:r>
              <a:rPr sz="2400" spc="-15" dirty="0">
                <a:solidFill>
                  <a:srgbClr val="00800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08000"/>
                </a:solidFill>
                <a:latin typeface="Calibri"/>
                <a:cs typeface="Calibri"/>
              </a:rPr>
              <a:t>q</a:t>
            </a:r>
            <a:r>
              <a:rPr sz="2400" b="1" spc="-15" dirty="0">
                <a:solidFill>
                  <a:srgbClr val="008000"/>
                </a:solidFill>
                <a:latin typeface="Calibri"/>
                <a:cs typeface="Calibri"/>
              </a:rPr>
              <a:t>u</a:t>
            </a:r>
            <a:r>
              <a:rPr sz="2400" b="1" spc="-5" dirty="0">
                <a:solidFill>
                  <a:srgbClr val="008000"/>
                </a:solidFill>
                <a:latin typeface="Calibri"/>
                <a:cs typeface="Calibri"/>
              </a:rPr>
              <a:t>e</a:t>
            </a:r>
            <a:r>
              <a:rPr sz="2400" b="1" spc="-25" dirty="0">
                <a:solidFill>
                  <a:srgbClr val="008000"/>
                </a:solidFill>
                <a:latin typeface="Calibri"/>
                <a:cs typeface="Calibri"/>
              </a:rPr>
              <a:t>s</a:t>
            </a:r>
            <a:r>
              <a:rPr sz="2400" b="1" dirty="0">
                <a:solidFill>
                  <a:srgbClr val="008000"/>
                </a:solidFill>
                <a:latin typeface="Calibri"/>
                <a:cs typeface="Calibri"/>
              </a:rPr>
              <a:t>t</a:t>
            </a:r>
            <a:r>
              <a:rPr sz="2400" b="1" spc="-10" dirty="0">
                <a:solidFill>
                  <a:srgbClr val="008000"/>
                </a:solidFill>
                <a:latin typeface="Calibri"/>
                <a:cs typeface="Calibri"/>
              </a:rPr>
              <a:t>i</a:t>
            </a:r>
            <a:r>
              <a:rPr sz="2400" b="1" dirty="0">
                <a:solidFill>
                  <a:srgbClr val="008000"/>
                </a:solidFill>
                <a:latin typeface="Calibri"/>
                <a:cs typeface="Calibri"/>
              </a:rPr>
              <a:t>ons </a:t>
            </a:r>
            <a:r>
              <a:rPr sz="2400" spc="-25" dirty="0">
                <a:solidFill>
                  <a:srgbClr val="008000"/>
                </a:solidFill>
                <a:latin typeface="Calibri"/>
                <a:cs typeface="Calibri"/>
              </a:rPr>
              <a:t>t</a:t>
            </a:r>
            <a:r>
              <a:rPr sz="2400" dirty="0">
                <a:solidFill>
                  <a:srgbClr val="008000"/>
                </a:solidFill>
                <a:latin typeface="Calibri"/>
                <a:cs typeface="Calibri"/>
              </a:rPr>
              <a:t>o</a:t>
            </a:r>
            <a:r>
              <a:rPr lang="en-US" sz="2400" dirty="0">
                <a:solidFill>
                  <a:srgbClr val="00800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8000"/>
                </a:solidFill>
                <a:latin typeface="Calibri"/>
                <a:cs typeface="Calibri"/>
              </a:rPr>
              <a:t>u</a:t>
            </a:r>
            <a:r>
              <a:rPr sz="2400" dirty="0">
                <a:solidFill>
                  <a:srgbClr val="008000"/>
                </a:solidFill>
                <a:latin typeface="Calibri"/>
                <a:cs typeface="Calibri"/>
              </a:rPr>
              <a:t>s</a:t>
            </a:r>
            <a:r>
              <a:rPr sz="2400" spc="-15" dirty="0">
                <a:solidFill>
                  <a:srgbClr val="008000"/>
                </a:solidFill>
                <a:latin typeface="Calibri"/>
                <a:cs typeface="Calibri"/>
              </a:rPr>
              <a:t> b</a:t>
            </a:r>
            <a:r>
              <a:rPr sz="2400" dirty="0">
                <a:solidFill>
                  <a:srgbClr val="008000"/>
                </a:solidFill>
                <a:latin typeface="Calibri"/>
                <a:cs typeface="Calibri"/>
              </a:rPr>
              <a:t>y typing them</a:t>
            </a:r>
            <a:r>
              <a:rPr sz="2400" spc="-20" dirty="0">
                <a:solidFill>
                  <a:srgbClr val="008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8000"/>
                </a:solidFill>
                <a:latin typeface="Calibri"/>
                <a:cs typeface="Calibri"/>
              </a:rPr>
              <a:t>in</a:t>
            </a:r>
            <a:r>
              <a:rPr sz="2400" spc="-15" dirty="0">
                <a:solidFill>
                  <a:srgbClr val="00800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8000"/>
                </a:solidFill>
                <a:latin typeface="Calibri"/>
                <a:cs typeface="Calibri"/>
              </a:rPr>
              <a:t>he</a:t>
            </a:r>
            <a:r>
              <a:rPr sz="2400" spc="-35" dirty="0">
                <a:solidFill>
                  <a:srgbClr val="008000"/>
                </a:solidFill>
                <a:latin typeface="Calibri"/>
                <a:cs typeface="Calibri"/>
              </a:rPr>
              <a:t>r</a:t>
            </a:r>
            <a:r>
              <a:rPr sz="2400" dirty="0">
                <a:solidFill>
                  <a:srgbClr val="008000"/>
                </a:solidFill>
                <a:latin typeface="Calibri"/>
                <a:cs typeface="Calibri"/>
              </a:rPr>
              <a:t>e.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97935" y="1413987"/>
            <a:ext cx="3714750" cy="1477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defTabSz="914400"/>
            <a:r>
              <a:rPr lang="en-US" sz="2400" b="1" spc="-15" dirty="0">
                <a:solidFill>
                  <a:srgbClr val="008000"/>
                </a:solidFill>
                <a:latin typeface="Calibri"/>
                <a:cs typeface="Calibri"/>
              </a:rPr>
              <a:t>A</a:t>
            </a:r>
            <a:r>
              <a:rPr lang="en-US" sz="2400" b="1" spc="-25" dirty="0">
                <a:solidFill>
                  <a:srgbClr val="008000"/>
                </a:solidFill>
                <a:latin typeface="Calibri"/>
                <a:cs typeface="Calibri"/>
              </a:rPr>
              <a:t>u</a:t>
            </a:r>
            <a:r>
              <a:rPr lang="en-US" sz="2400" b="1" spc="-15" dirty="0">
                <a:solidFill>
                  <a:srgbClr val="008000"/>
                </a:solidFill>
                <a:latin typeface="Calibri"/>
                <a:cs typeface="Calibri"/>
              </a:rPr>
              <a:t>d</a:t>
            </a:r>
            <a:r>
              <a:rPr lang="en-US" sz="2400" b="1" spc="-20" dirty="0">
                <a:solidFill>
                  <a:srgbClr val="008000"/>
                </a:solidFill>
                <a:latin typeface="Calibri"/>
                <a:cs typeface="Calibri"/>
              </a:rPr>
              <a:t>i</a:t>
            </a:r>
            <a:r>
              <a:rPr lang="en-US" sz="2400" b="1" spc="-15" dirty="0">
                <a:solidFill>
                  <a:srgbClr val="008000"/>
                </a:solidFill>
                <a:latin typeface="Calibri"/>
                <a:cs typeface="Calibri"/>
              </a:rPr>
              <a:t>o</a:t>
            </a:r>
            <a:r>
              <a:rPr lang="en-US" sz="2400" b="1" spc="-10" dirty="0">
                <a:solidFill>
                  <a:srgbClr val="008000"/>
                </a:solidFill>
                <a:latin typeface="Calibri"/>
                <a:cs typeface="Calibri"/>
              </a:rPr>
              <a:t> </a:t>
            </a:r>
            <a:r>
              <a:rPr lang="en-US" sz="2400" b="1" spc="-15" dirty="0">
                <a:solidFill>
                  <a:srgbClr val="008000"/>
                </a:solidFill>
                <a:latin typeface="Calibri"/>
                <a:cs typeface="Calibri"/>
              </a:rPr>
              <a:t>issues?</a:t>
            </a:r>
            <a:endParaRPr lang="en-US" sz="2400" dirty="0">
              <a:solidFill>
                <a:srgbClr val="008000"/>
              </a:solidFill>
              <a:latin typeface="Calibri"/>
              <a:cs typeface="Calibri"/>
            </a:endParaRPr>
          </a:p>
          <a:p>
            <a:pPr marL="12700" marR="531495" defTabSz="914400"/>
            <a:r>
              <a:rPr lang="en-US" sz="2400" spc="-150" dirty="0">
                <a:solidFill>
                  <a:srgbClr val="008000"/>
                </a:solidFill>
                <a:latin typeface="Calibri"/>
                <a:cs typeface="Calibri"/>
              </a:rPr>
              <a:t>T</a:t>
            </a:r>
            <a:r>
              <a:rPr lang="en-US" sz="2400" dirty="0">
                <a:solidFill>
                  <a:srgbClr val="008000"/>
                </a:solidFill>
                <a:latin typeface="Calibri"/>
                <a:cs typeface="Calibri"/>
              </a:rPr>
              <a:t>r</a:t>
            </a:r>
            <a:r>
              <a:rPr lang="en-US" sz="2400" spc="-15" dirty="0">
                <a:solidFill>
                  <a:srgbClr val="008000"/>
                </a:solidFill>
                <a:latin typeface="Calibri"/>
                <a:cs typeface="Calibri"/>
              </a:rPr>
              <a:t>y</a:t>
            </a:r>
            <a:r>
              <a:rPr lang="en-US" sz="2400" dirty="0">
                <a:solidFill>
                  <a:srgbClr val="008000"/>
                </a:solidFill>
                <a:latin typeface="Calibri"/>
                <a:cs typeface="Calibri"/>
              </a:rPr>
              <a:t> </a:t>
            </a:r>
            <a:r>
              <a:rPr lang="en-US" sz="2400" spc="-35" dirty="0">
                <a:solidFill>
                  <a:srgbClr val="008000"/>
                </a:solidFill>
                <a:latin typeface="Calibri"/>
                <a:cs typeface="Calibri"/>
              </a:rPr>
              <a:t>c</a:t>
            </a:r>
            <a:r>
              <a:rPr lang="en-US" sz="2400" dirty="0">
                <a:solidFill>
                  <a:srgbClr val="008000"/>
                </a:solidFill>
                <a:latin typeface="Calibri"/>
                <a:cs typeface="Calibri"/>
              </a:rPr>
              <a:t>alling</a:t>
            </a:r>
            <a:r>
              <a:rPr lang="en-US" sz="2400" spc="-25" dirty="0">
                <a:solidFill>
                  <a:srgbClr val="008000"/>
                </a:solidFill>
                <a:latin typeface="Calibri"/>
                <a:cs typeface="Calibri"/>
              </a:rPr>
              <a:t> </a:t>
            </a:r>
            <a:r>
              <a:rPr lang="en-US" sz="2400" dirty="0">
                <a:solidFill>
                  <a:srgbClr val="008000"/>
                </a:solidFill>
                <a:latin typeface="Calibri"/>
                <a:cs typeface="Calibri"/>
              </a:rPr>
              <a:t>in</a:t>
            </a:r>
            <a:r>
              <a:rPr lang="en-US" sz="2400" spc="-5" dirty="0">
                <a:solidFill>
                  <a:srgbClr val="008000"/>
                </a:solidFill>
                <a:latin typeface="Calibri"/>
                <a:cs typeface="Calibri"/>
              </a:rPr>
              <a:t> using </a:t>
            </a:r>
            <a:r>
              <a:rPr lang="en-US" sz="2400" spc="-35" dirty="0">
                <a:solidFill>
                  <a:srgbClr val="008000"/>
                </a:solidFill>
                <a:latin typeface="Calibri"/>
                <a:cs typeface="Calibri"/>
              </a:rPr>
              <a:t>y</a:t>
            </a:r>
            <a:r>
              <a:rPr lang="en-US" sz="2400" spc="-5" dirty="0">
                <a:solidFill>
                  <a:srgbClr val="008000"/>
                </a:solidFill>
                <a:latin typeface="Calibri"/>
                <a:cs typeface="Calibri"/>
              </a:rPr>
              <a:t>ou</a:t>
            </a:r>
            <a:r>
              <a:rPr lang="en-US" sz="2400" dirty="0">
                <a:solidFill>
                  <a:srgbClr val="008000"/>
                </a:solidFill>
                <a:latin typeface="Calibri"/>
                <a:cs typeface="Calibri"/>
              </a:rPr>
              <a:t>r</a:t>
            </a:r>
            <a:r>
              <a:rPr lang="en-US" sz="2400" spc="-15" dirty="0">
                <a:solidFill>
                  <a:srgbClr val="008000"/>
                </a:solidFill>
                <a:latin typeface="Calibri"/>
                <a:cs typeface="Calibri"/>
              </a:rPr>
              <a:t> </a:t>
            </a:r>
            <a:r>
              <a:rPr lang="en-US" sz="2400" spc="-35" dirty="0">
                <a:solidFill>
                  <a:srgbClr val="008000"/>
                </a:solidFill>
                <a:latin typeface="Calibri"/>
                <a:cs typeface="Calibri"/>
              </a:rPr>
              <a:t>t</a:t>
            </a:r>
            <a:r>
              <a:rPr lang="en-US" sz="2400" spc="-10" dirty="0">
                <a:solidFill>
                  <a:srgbClr val="008000"/>
                </a:solidFill>
                <a:latin typeface="Calibri"/>
                <a:cs typeface="Calibri"/>
              </a:rPr>
              <a:t>ele</a:t>
            </a:r>
            <a:r>
              <a:rPr lang="en-US" sz="2400" spc="-5" dirty="0">
                <a:solidFill>
                  <a:srgbClr val="008000"/>
                </a:solidFill>
                <a:latin typeface="Calibri"/>
                <a:cs typeface="Calibri"/>
              </a:rPr>
              <a:t>phone!</a:t>
            </a:r>
            <a:endParaRPr lang="en-US" sz="2400" dirty="0">
              <a:solidFill>
                <a:srgbClr val="008000"/>
              </a:solidFill>
              <a:latin typeface="Calibri"/>
              <a:cs typeface="Calibri"/>
            </a:endParaRPr>
          </a:p>
          <a:p>
            <a:pPr defTabSz="914400"/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48785" y="2891314"/>
            <a:ext cx="3276600" cy="176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145" defTabSz="914400">
              <a:lnSpc>
                <a:spcPts val="2735"/>
              </a:lnSpc>
              <a:spcBef>
                <a:spcPts val="620"/>
              </a:spcBef>
            </a:pPr>
            <a:r>
              <a:rPr lang="en-US" sz="2400" spc="-225" dirty="0">
                <a:solidFill>
                  <a:srgbClr val="008000"/>
                </a:solidFill>
                <a:latin typeface="Calibri"/>
                <a:cs typeface="Calibri"/>
              </a:rPr>
              <a:t>T</a:t>
            </a:r>
            <a:r>
              <a:rPr lang="en-US" sz="2400" dirty="0">
                <a:solidFill>
                  <a:srgbClr val="008000"/>
                </a:solidFill>
                <a:latin typeface="Calibri"/>
                <a:cs typeface="Calibri"/>
              </a:rPr>
              <a:t>o</a:t>
            </a:r>
            <a:r>
              <a:rPr lang="en-US" sz="2400" spc="-5" dirty="0">
                <a:solidFill>
                  <a:srgbClr val="008000"/>
                </a:solidFill>
                <a:latin typeface="Calibri"/>
                <a:cs typeface="Calibri"/>
              </a:rPr>
              <a:t> </a:t>
            </a:r>
            <a:r>
              <a:rPr lang="en-US" sz="2400" spc="-20" dirty="0">
                <a:solidFill>
                  <a:srgbClr val="008000"/>
                </a:solidFill>
                <a:latin typeface="Calibri"/>
                <a:cs typeface="Calibri"/>
              </a:rPr>
              <a:t>b</a:t>
            </a:r>
            <a:r>
              <a:rPr lang="en-US" sz="2400" spc="-15" dirty="0">
                <a:solidFill>
                  <a:srgbClr val="008000"/>
                </a:solidFill>
                <a:latin typeface="Calibri"/>
                <a:cs typeface="Calibri"/>
              </a:rPr>
              <a:t>e</a:t>
            </a:r>
            <a:r>
              <a:rPr lang="en-US" sz="2400" spc="5" dirty="0">
                <a:solidFill>
                  <a:srgbClr val="008000"/>
                </a:solidFill>
                <a:latin typeface="Calibri"/>
                <a:cs typeface="Calibri"/>
              </a:rPr>
              <a:t> </a:t>
            </a:r>
            <a:r>
              <a:rPr lang="en-US" sz="2400" b="1" spc="-15" dirty="0">
                <a:solidFill>
                  <a:srgbClr val="008000"/>
                </a:solidFill>
                <a:latin typeface="Calibri"/>
                <a:cs typeface="Calibri"/>
              </a:rPr>
              <a:t>u</a:t>
            </a:r>
            <a:r>
              <a:rPr lang="en-US" sz="2400" b="1" spc="-25" dirty="0">
                <a:solidFill>
                  <a:srgbClr val="008000"/>
                </a:solidFill>
                <a:latin typeface="Calibri"/>
                <a:cs typeface="Calibri"/>
              </a:rPr>
              <a:t>nmu</a:t>
            </a:r>
            <a:r>
              <a:rPr lang="en-US" sz="2400" b="1" spc="-40" dirty="0">
                <a:solidFill>
                  <a:srgbClr val="008000"/>
                </a:solidFill>
                <a:latin typeface="Calibri"/>
                <a:cs typeface="Calibri"/>
              </a:rPr>
              <a:t>t</a:t>
            </a:r>
            <a:r>
              <a:rPr lang="en-US" sz="2400" b="1" spc="-5" dirty="0">
                <a:solidFill>
                  <a:srgbClr val="008000"/>
                </a:solidFill>
                <a:latin typeface="Calibri"/>
                <a:cs typeface="Calibri"/>
              </a:rPr>
              <a:t>ed</a:t>
            </a:r>
            <a:endParaRPr lang="en-US" sz="2400" dirty="0">
              <a:solidFill>
                <a:srgbClr val="008000"/>
              </a:solidFill>
              <a:latin typeface="Calibri"/>
              <a:cs typeface="Calibri"/>
            </a:endParaRPr>
          </a:p>
          <a:p>
            <a:pPr marL="271145" marR="5080" defTabSz="914400">
              <a:lnSpc>
                <a:spcPts val="2590"/>
              </a:lnSpc>
              <a:spcBef>
                <a:spcPts val="180"/>
              </a:spcBef>
            </a:pPr>
            <a:r>
              <a:rPr lang="en-US" sz="2400" dirty="0">
                <a:solidFill>
                  <a:srgbClr val="008000"/>
                </a:solidFill>
                <a:latin typeface="Calibri"/>
                <a:cs typeface="Calibri"/>
              </a:rPr>
              <a:t>cli</a:t>
            </a:r>
            <a:r>
              <a:rPr lang="en-US" sz="2400" spc="5" dirty="0">
                <a:solidFill>
                  <a:srgbClr val="008000"/>
                </a:solidFill>
                <a:latin typeface="Calibri"/>
                <a:cs typeface="Calibri"/>
              </a:rPr>
              <a:t>c</a:t>
            </a:r>
            <a:r>
              <a:rPr lang="en-US" sz="2400" spc="-15" dirty="0">
                <a:solidFill>
                  <a:srgbClr val="008000"/>
                </a:solidFill>
                <a:latin typeface="Calibri"/>
                <a:cs typeface="Calibri"/>
              </a:rPr>
              <a:t>k</a:t>
            </a:r>
            <a:r>
              <a:rPr lang="en-US" sz="2400" spc="-30" dirty="0">
                <a:solidFill>
                  <a:srgbClr val="008000"/>
                </a:solidFill>
                <a:latin typeface="Calibri"/>
                <a:cs typeface="Calibri"/>
              </a:rPr>
              <a:t> </a:t>
            </a:r>
            <a:r>
              <a:rPr lang="en-US" sz="2400" spc="-20" dirty="0">
                <a:solidFill>
                  <a:srgbClr val="008000"/>
                </a:solidFill>
                <a:latin typeface="Calibri"/>
                <a:cs typeface="Calibri"/>
              </a:rPr>
              <a:t>he</a:t>
            </a:r>
            <a:r>
              <a:rPr lang="en-US" sz="2400" spc="-40" dirty="0">
                <a:solidFill>
                  <a:srgbClr val="008000"/>
                </a:solidFill>
                <a:latin typeface="Calibri"/>
                <a:cs typeface="Calibri"/>
              </a:rPr>
              <a:t>r</a:t>
            </a:r>
            <a:r>
              <a:rPr lang="en-US" sz="2400" spc="-15" dirty="0">
                <a:solidFill>
                  <a:srgbClr val="008000"/>
                </a:solidFill>
                <a:latin typeface="Calibri"/>
                <a:cs typeface="Calibri"/>
              </a:rPr>
              <a:t>e</a:t>
            </a:r>
            <a:r>
              <a:rPr lang="en-US" sz="2400" dirty="0">
                <a:solidFill>
                  <a:srgbClr val="008000"/>
                </a:solidFill>
                <a:latin typeface="Calibri"/>
                <a:cs typeface="Calibri"/>
              </a:rPr>
              <a:t> &amp;</a:t>
            </a:r>
            <a:r>
              <a:rPr lang="en-US" sz="2400" spc="-5" dirty="0">
                <a:solidFill>
                  <a:srgbClr val="008000"/>
                </a:solidFill>
                <a:latin typeface="Calibri"/>
                <a:cs typeface="Calibri"/>
              </a:rPr>
              <a:t> </a:t>
            </a:r>
          </a:p>
          <a:p>
            <a:pPr marL="271145" marR="5080" defTabSz="914400">
              <a:lnSpc>
                <a:spcPts val="2590"/>
              </a:lnSpc>
              <a:spcBef>
                <a:spcPts val="180"/>
              </a:spcBef>
            </a:pPr>
            <a:r>
              <a:rPr lang="en-US" sz="2400" spc="-25" dirty="0">
                <a:solidFill>
                  <a:srgbClr val="008000"/>
                </a:solidFill>
                <a:latin typeface="Calibri"/>
                <a:cs typeface="Calibri"/>
              </a:rPr>
              <a:t>v</a:t>
            </a:r>
            <a:r>
              <a:rPr lang="en-US" sz="2400" dirty="0">
                <a:solidFill>
                  <a:srgbClr val="008000"/>
                </a:solidFill>
                <a:latin typeface="Calibri"/>
                <a:cs typeface="Calibri"/>
              </a:rPr>
              <a:t>irtually </a:t>
            </a:r>
            <a:r>
              <a:rPr lang="en-US" sz="2400" spc="-55" dirty="0">
                <a:solidFill>
                  <a:srgbClr val="008000"/>
                </a:solidFill>
                <a:latin typeface="Calibri"/>
                <a:cs typeface="Calibri"/>
              </a:rPr>
              <a:t>r</a:t>
            </a:r>
            <a:r>
              <a:rPr lang="en-US" sz="2400" dirty="0">
                <a:solidFill>
                  <a:srgbClr val="008000"/>
                </a:solidFill>
                <a:latin typeface="Calibri"/>
                <a:cs typeface="Calibri"/>
              </a:rPr>
              <a:t>aise</a:t>
            </a:r>
            <a:r>
              <a:rPr lang="en-US" sz="2400" spc="-10" dirty="0">
                <a:solidFill>
                  <a:srgbClr val="008000"/>
                </a:solidFill>
                <a:latin typeface="Calibri"/>
                <a:cs typeface="Calibri"/>
              </a:rPr>
              <a:t> </a:t>
            </a:r>
            <a:r>
              <a:rPr lang="en-US" sz="2400" spc="-35" dirty="0">
                <a:solidFill>
                  <a:srgbClr val="008000"/>
                </a:solidFill>
                <a:latin typeface="Calibri"/>
                <a:cs typeface="Calibri"/>
              </a:rPr>
              <a:t>y</a:t>
            </a:r>
            <a:r>
              <a:rPr lang="en-US" sz="2400" spc="-5" dirty="0">
                <a:solidFill>
                  <a:srgbClr val="008000"/>
                </a:solidFill>
                <a:latin typeface="Calibri"/>
                <a:cs typeface="Calibri"/>
              </a:rPr>
              <a:t>ou</a:t>
            </a:r>
            <a:r>
              <a:rPr lang="en-US" sz="2400" dirty="0">
                <a:solidFill>
                  <a:srgbClr val="008000"/>
                </a:solidFill>
                <a:latin typeface="Calibri"/>
                <a:cs typeface="Calibri"/>
              </a:rPr>
              <a:t>r </a:t>
            </a:r>
            <a:r>
              <a:rPr lang="en-US" sz="2400" spc="-5" dirty="0">
                <a:solidFill>
                  <a:srgbClr val="008000"/>
                </a:solidFill>
                <a:latin typeface="Calibri"/>
                <a:cs typeface="Calibri"/>
              </a:rPr>
              <a:t>hand</a:t>
            </a:r>
            <a:endParaRPr lang="en-US" sz="2400" dirty="0">
              <a:solidFill>
                <a:srgbClr val="008000"/>
              </a:solidFill>
              <a:latin typeface="Calibri"/>
              <a:cs typeface="Calibri"/>
            </a:endParaRPr>
          </a:p>
          <a:p>
            <a:pPr defTabSz="914400"/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32194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217296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spc="-150" dirty="0">
                <a:solidFill>
                  <a:srgbClr val="008000"/>
                </a:solidFill>
                <a:latin typeface="Avenir Book"/>
                <a:cs typeface="Avenir Book"/>
              </a:rPr>
              <a:t>The Power of Planning:</a:t>
            </a:r>
          </a:p>
          <a:p>
            <a:pPr algn="ctr"/>
            <a:r>
              <a:rPr lang="en-US" sz="3600" b="1" spc="-150" dirty="0">
                <a:solidFill>
                  <a:srgbClr val="008000"/>
                </a:solidFill>
                <a:latin typeface="Avenir Book"/>
                <a:cs typeface="Avenir Book"/>
              </a:rPr>
              <a:t>Bringing it Back to Our Communities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876301" y="1697178"/>
            <a:ext cx="7114453" cy="1"/>
          </a:xfrm>
          <a:prstGeom prst="line">
            <a:avLst/>
          </a:prstGeom>
          <a:ln>
            <a:solidFill>
              <a:srgbClr val="BF9000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558800" y="1671778"/>
            <a:ext cx="572770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8000"/>
                </a:solidFill>
              </a:rPr>
              <a:t>Today’s Webinar</a:t>
            </a:r>
          </a:p>
        </p:txBody>
      </p:sp>
      <p:pic>
        <p:nvPicPr>
          <p:cNvPr id="13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96472" y="241300"/>
            <a:ext cx="3086209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do all thingswith lov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1" y="3956322"/>
            <a:ext cx="3128098" cy="2622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886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C5455-8289-43F3-AD91-A34F13F46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10881"/>
            <a:ext cx="7886700" cy="3644900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                 </a:t>
            </a:r>
            <a:br>
              <a:rPr lang="en-US" sz="4000" b="1" dirty="0"/>
            </a:br>
            <a:r>
              <a:rPr lang="en-US" sz="4000" b="1" dirty="0"/>
              <a:t>Agenda Overview</a:t>
            </a:r>
            <a:br>
              <a:rPr lang="en-US" sz="4000" b="1" dirty="0"/>
            </a:br>
            <a:br>
              <a:rPr lang="en-US" sz="2700" b="1" dirty="0"/>
            </a:br>
            <a:br>
              <a:rPr lang="en-US" sz="2700" b="1" dirty="0"/>
            </a:br>
            <a:r>
              <a:rPr lang="en-US" sz="2700" b="1" dirty="0"/>
              <a:t>A Range of Tools and Resources </a:t>
            </a:r>
            <a:r>
              <a:rPr lang="en-US" sz="2700" dirty="0"/>
              <a:t>- Martha Tecca</a:t>
            </a:r>
            <a:br>
              <a:rPr lang="en-US" sz="2700" dirty="0"/>
            </a:br>
            <a:br>
              <a:rPr lang="en-US" sz="2700" dirty="0"/>
            </a:br>
            <a:br>
              <a:rPr lang="en-US" sz="2700" dirty="0"/>
            </a:br>
            <a:r>
              <a:rPr lang="en-US" sz="2700" b="1" dirty="0"/>
              <a:t>Implementation in your Community </a:t>
            </a:r>
            <a:r>
              <a:rPr lang="en-US" sz="2700" dirty="0"/>
              <a:t>- Bill </a:t>
            </a:r>
            <a:r>
              <a:rPr lang="en-US" sz="2700" dirty="0" err="1"/>
              <a:t>McPeck</a:t>
            </a:r>
            <a:r>
              <a:rPr lang="en-US" sz="2700" dirty="0"/>
              <a:t> </a:t>
            </a:r>
            <a:br>
              <a:rPr lang="en-US" sz="2700" dirty="0"/>
            </a:br>
            <a:br>
              <a:rPr lang="en-US" sz="2700" dirty="0"/>
            </a:br>
            <a:br>
              <a:rPr lang="en-US" sz="2700" dirty="0"/>
            </a:br>
            <a:r>
              <a:rPr lang="en-US" sz="2700" b="1" dirty="0"/>
              <a:t>Challenges with Implementation </a:t>
            </a:r>
            <a:r>
              <a:rPr lang="en-US" sz="2700" dirty="0"/>
              <a:t>- Jane </a:t>
            </a:r>
            <a:r>
              <a:rPr lang="en-US" sz="2700" dirty="0" err="1"/>
              <a:t>Nyce</a:t>
            </a:r>
            <a:br>
              <a:rPr lang="en-US" sz="2700" dirty="0"/>
            </a:br>
            <a:br>
              <a:rPr lang="en-US" sz="2400" dirty="0"/>
            </a:br>
            <a:br>
              <a:rPr lang="en-US" sz="2400" dirty="0"/>
            </a:b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36512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44500" y="1659741"/>
            <a:ext cx="807085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5" name="Picture 4" descr="do all thingswith lov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5332" y="4838700"/>
            <a:ext cx="2167818" cy="1817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920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C5455-8289-43F3-AD91-A34F13F46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399" y="1168400"/>
            <a:ext cx="7955693" cy="838200"/>
          </a:xfrm>
        </p:spPr>
        <p:txBody>
          <a:bodyPr>
            <a:normAutofit/>
          </a:bodyPr>
          <a:lstStyle/>
          <a:p>
            <a:r>
              <a:rPr lang="en-US" sz="3200" b="1" dirty="0"/>
              <a:t>Promoting Life Planning - Considerations </a:t>
            </a:r>
            <a:r>
              <a:rPr lang="en-US" sz="3200" dirty="0"/>
              <a:t> </a:t>
            </a:r>
            <a:endParaRPr lang="en-US" sz="3200" b="1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36512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444500" y="2075982"/>
            <a:ext cx="8242300" cy="1397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10" name="Picture 9" descr="do all thingswith lov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0422" y="5080301"/>
            <a:ext cx="1955722" cy="163947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49B3195-9212-7A46-A01A-B4435B29338E}"/>
              </a:ext>
            </a:extLst>
          </p:cNvPr>
          <p:cNvSpPr/>
          <p:nvPr/>
        </p:nvSpPr>
        <p:spPr>
          <a:xfrm>
            <a:off x="431800" y="1848968"/>
            <a:ext cx="871220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en-US" sz="2400" dirty="0"/>
          </a:p>
          <a:p>
            <a:pPr lvl="1"/>
            <a:r>
              <a:rPr lang="en-US" sz="2400" b="1" dirty="0"/>
              <a:t>Programmatic approaches to the conversation about planning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/>
              <a:t>Group conversations in community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/>
              <a:t>One-to-one conversations “trained” 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/>
              <a:t>Encouraging one-to-one and family conversations</a:t>
            </a:r>
          </a:p>
          <a:p>
            <a:pPr lvl="1">
              <a:spcBef>
                <a:spcPts val="1200"/>
              </a:spcBef>
            </a:pPr>
            <a:r>
              <a:rPr lang="en-US" sz="2400" b="1" dirty="0"/>
              <a:t>Focus of planning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/>
              <a:t>Specific plans (Advance Directives, Financial, EOL)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/>
              <a:t>Broader life planning … what matters most? </a:t>
            </a:r>
          </a:p>
          <a:p>
            <a:pPr lvl="1">
              <a:spcBef>
                <a:spcPts val="1200"/>
              </a:spcBef>
            </a:pPr>
            <a:r>
              <a:rPr lang="en-US" sz="2400" b="1" dirty="0"/>
              <a:t>Program focus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/>
              <a:t>Embracing one approach/tool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/>
              <a:t>Introducing a variety of tools to spread  </a:t>
            </a:r>
          </a:p>
        </p:txBody>
      </p:sp>
    </p:spTree>
    <p:extLst>
      <p:ext uri="{BB962C8B-B14F-4D97-AF65-F5344CB8AC3E}">
        <p14:creationId xmlns:p14="http://schemas.microsoft.com/office/powerpoint/2010/main" val="2921243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C5455-8289-43F3-AD91-A34F13F46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168400"/>
            <a:ext cx="8276968" cy="838200"/>
          </a:xfrm>
        </p:spPr>
        <p:txBody>
          <a:bodyPr>
            <a:normAutofit/>
          </a:bodyPr>
          <a:lstStyle/>
          <a:p>
            <a:r>
              <a:rPr lang="en-US" sz="3200" b="1" dirty="0"/>
              <a:t>Some Tools to Support Planning Conversations </a:t>
            </a:r>
            <a:r>
              <a:rPr lang="en-US" sz="3200" dirty="0"/>
              <a:t> </a:t>
            </a:r>
            <a:endParaRPr lang="en-US" sz="3200" b="1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36512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444500" y="2075982"/>
            <a:ext cx="8242300" cy="1397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35000" y="2489200"/>
            <a:ext cx="788035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UNH Home and Living Community Guide </a:t>
            </a:r>
          </a:p>
          <a:p>
            <a:r>
              <a:rPr lang="en-US" dirty="0">
                <a:hlinkClick r:id="rId2"/>
              </a:rPr>
              <a:t>https://drive.google.com/open?id=1DCtr7dtR5C5c-9SfjQyeHZfaJbJe-rCi</a:t>
            </a:r>
            <a:endParaRPr lang="en-US" dirty="0"/>
          </a:p>
          <a:p>
            <a:endParaRPr lang="en-US" dirty="0"/>
          </a:p>
          <a:p>
            <a:r>
              <a:rPr lang="en-US" dirty="0"/>
              <a:t>Tools for Aging with Dignity Course</a:t>
            </a:r>
          </a:p>
          <a:p>
            <a:r>
              <a:rPr lang="en-US" dirty="0">
                <a:hlinkClick r:id="rId3"/>
              </a:rPr>
              <a:t>http://www.unitedvalleyinterfaithproject.org/aging</a:t>
            </a:r>
            <a:br>
              <a:rPr lang="en-US" dirty="0"/>
            </a:br>
            <a:endParaRPr lang="en-US" dirty="0"/>
          </a:p>
          <a:p>
            <a:r>
              <a:rPr lang="en-US" dirty="0"/>
              <a:t>Conversation guides and games to begin important and meaningful discussions.</a:t>
            </a:r>
          </a:p>
          <a:p>
            <a:r>
              <a:rPr lang="en-US" dirty="0">
                <a:hlinkClick r:id="rId4"/>
              </a:rPr>
              <a:t>http://www.commonpractice.com/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/>
              <a:t>Tools to support having end-of-life discussions.</a:t>
            </a:r>
          </a:p>
          <a:p>
            <a:r>
              <a:rPr lang="en-US" dirty="0">
                <a:hlinkClick r:id="rId5"/>
              </a:rPr>
              <a:t>https://theconversationproject.org/</a:t>
            </a:r>
            <a:endParaRPr lang="en-US" dirty="0"/>
          </a:p>
          <a:p>
            <a:r>
              <a:rPr lang="en-US" dirty="0">
                <a:hlinkClick r:id="rId6"/>
              </a:rPr>
              <a:t>http://deathoverdinner.org/</a:t>
            </a:r>
            <a:endParaRPr lang="en-US" dirty="0"/>
          </a:p>
          <a:p>
            <a:r>
              <a:rPr lang="en-US" dirty="0">
                <a:hlinkClick r:id="rId7"/>
              </a:rPr>
              <a:t>http://deathcafe.com/</a:t>
            </a:r>
            <a:endParaRPr lang="en-US" dirty="0"/>
          </a:p>
          <a:p>
            <a:endParaRPr lang="en-US" dirty="0"/>
          </a:p>
        </p:txBody>
      </p:sp>
      <p:pic>
        <p:nvPicPr>
          <p:cNvPr id="10" name="Picture 9" descr="do all thingswith love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7428" y="5016500"/>
            <a:ext cx="1955722" cy="1639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3762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5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93576</TotalTime>
  <Words>313</Words>
  <Application>Microsoft Macintosh PowerPoint</Application>
  <PresentationFormat>On-screen Show (4:3)</PresentationFormat>
  <Paragraphs>86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Avenir Book</vt:lpstr>
      <vt:lpstr>Calibri</vt:lpstr>
      <vt:lpstr>Calibri Light</vt:lpstr>
      <vt:lpstr>1_Office Theme</vt:lpstr>
      <vt:lpstr>5_Office Theme</vt:lpstr>
      <vt:lpstr>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         Agenda Overview   A Range of Tools and Resources - Martha Tecca   Implementation in your Community - Bill McPeck    Challenges with Implementation - Jane Nyce   </vt:lpstr>
      <vt:lpstr>Promoting Life Planning - Considerations  </vt:lpstr>
      <vt:lpstr>Some Tools to Support Planning Conversations  </vt:lpstr>
      <vt:lpstr>Implementing Planning Approaches in the Community </vt:lpstr>
      <vt:lpstr>Implementation Challenges and Successes – Sharing   </vt:lpstr>
      <vt:lpstr>PowerPoint Presentation</vt:lpstr>
    </vt:vector>
  </TitlesOfParts>
  <Company>Restorative Justice Institute of Maine</Company>
  <LinksUpToDate>false</LinksUpToDate>
  <SharedDoc>false</SharedDoc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Patricia Kimball</dc:creator>
  <cp:lastModifiedBy>CommunityCare of Lyme</cp:lastModifiedBy>
  <cp:revision>89</cp:revision>
  <dcterms:created xsi:type="dcterms:W3CDTF">2017-06-19T23:01:46Z</dcterms:created>
  <dcterms:modified xsi:type="dcterms:W3CDTF">2018-05-22T14:57:22Z</dcterms:modified>
</cp:coreProperties>
</file>