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gif" ContentType="image/gif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7077075" cy="9363075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BA102F2-E61B-42DB-87A6-0907BA78114D}">
  <a:tblStyle styleId="{0BA102F2-E61B-42DB-87A6-0907BA78114D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7F1FA"/>
          </a:solidFill>
        </a:fill>
      </a:tcStyle>
    </a:wholeTbl>
    <a:band1H>
      <a:tcTxStyle/>
      <a:tcStyle>
        <a:tcBdr/>
        <a:fill>
          <a:solidFill>
            <a:srgbClr val="CBE2F5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BE2F5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21"/>
  </p:normalViewPr>
  <p:slideViewPr>
    <p:cSldViewPr snapToGrid="0" snapToObjects="1">
      <p:cViewPr varScale="1">
        <p:scale>
          <a:sx n="108" d="100"/>
          <a:sy n="108" d="100"/>
        </p:scale>
        <p:origin x="176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66733" cy="46815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SzPct val="116666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4008705" y="0"/>
            <a:ext cx="3066733" cy="46815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SzPct val="116666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96975" y="701675"/>
            <a:ext cx="4683125" cy="3511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SzPct val="116666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116666"/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116666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116666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116666"/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116666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116666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116666"/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116666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893296"/>
            <a:ext cx="3066733" cy="46815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SzPct val="116666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  <a:noFill/>
          <a:ln>
            <a:noFill/>
          </a:ln>
        </p:spPr>
        <p:txBody>
          <a:bodyPr wrap="square" lIns="93925" tIns="46950" rIns="93925" bIns="469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1675"/>
            <a:ext cx="4683125" cy="3511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  <a:noFill/>
          <a:ln>
            <a:noFill/>
          </a:ln>
        </p:spPr>
        <p:txBody>
          <a:bodyPr wrap="square" lIns="93925" tIns="46950" rIns="93925" bIns="46950" anchor="t" anchorCtr="0">
            <a:noAutofit/>
          </a:bodyPr>
          <a:lstStyle/>
          <a:p>
            <a:pPr marL="171450" marR="0" lvl="0" indent="-1714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Shape 114"/>
          <p:cNvSpPr txBox="1">
            <a:spLocks noGrp="1"/>
          </p:cNvSpPr>
          <p:nvPr>
            <p:ph type="sldNum" idx="12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  <a:noFill/>
          <a:ln>
            <a:noFill/>
          </a:ln>
        </p:spPr>
        <p:txBody>
          <a:bodyPr wrap="square" lIns="93925" tIns="46950" rIns="93925" bIns="469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1675"/>
            <a:ext cx="4683125" cy="3511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  <a:noFill/>
          <a:ln>
            <a:noFill/>
          </a:ln>
        </p:spPr>
        <p:txBody>
          <a:bodyPr wrap="square" lIns="93925" tIns="46950" rIns="93925" bIns="46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Point out that ME, VT and NH not only share borders, but have a shared sense of rurality and shared sense of place and rugged Yankee individualism.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Zip code level</a:t>
            </a:r>
          </a:p>
        </p:txBody>
      </p:sp>
      <p:sp>
        <p:nvSpPr>
          <p:cNvPr id="126" name="Shape 126"/>
          <p:cNvSpPr txBox="1">
            <a:spLocks noGrp="1"/>
          </p:cNvSpPr>
          <p:nvPr>
            <p:ph type="sldNum" idx="12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  <a:noFill/>
          <a:ln>
            <a:noFill/>
          </a:ln>
        </p:spPr>
        <p:txBody>
          <a:bodyPr wrap="square" lIns="93925" tIns="46950" rIns="93925" bIns="469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1675"/>
            <a:ext cx="4683125" cy="3511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  <a:noFill/>
          <a:ln>
            <a:noFill/>
          </a:ln>
        </p:spPr>
        <p:txBody>
          <a:bodyPr wrap="square" lIns="93925" tIns="46950" rIns="93925" bIns="46950" anchor="t" anchorCtr="0">
            <a:noAutofit/>
          </a:bodyPr>
          <a:lstStyle/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ME, NH and VT are the states with oldest median age in the US.</a:t>
            </a: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the country, the median age is 38 years.</a:t>
            </a: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 44.6 years, the median age in Maine is the highest in the nation. </a:t>
            </a: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 Hampshire’s median age of 43.0 years is the next highest, followed by Vermont at 42.7 years. </a:t>
            </a: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 from US Census Bureau, June 2017</a:t>
            </a:r>
          </a:p>
        </p:txBody>
      </p:sp>
      <p:sp>
        <p:nvSpPr>
          <p:cNvPr id="135" name="Shape 135"/>
          <p:cNvSpPr txBox="1">
            <a:spLocks noGrp="1"/>
          </p:cNvSpPr>
          <p:nvPr>
            <p:ph type="sldNum" idx="12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  <a:noFill/>
          <a:ln>
            <a:noFill/>
          </a:ln>
        </p:spPr>
        <p:txBody>
          <a:bodyPr wrap="square" lIns="93925" tIns="46950" rIns="93925" bIns="469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1675"/>
            <a:ext cx="4683125" cy="3511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  <a:noFill/>
          <a:ln>
            <a:noFill/>
          </a:ln>
        </p:spPr>
        <p:txBody>
          <a:bodyPr wrap="square" lIns="93925" tIns="46950" rIns="93925" bIns="46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Local efforts are popping up all over the region – this isn’t even all of them!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TSLCA is a way to connect these locally-grown efforts and help equip volunteers with the skills and information that they need.</a:t>
            </a:r>
          </a:p>
        </p:txBody>
      </p:sp>
      <p:sp>
        <p:nvSpPr>
          <p:cNvPr id="144" name="Shape 144"/>
          <p:cNvSpPr txBox="1">
            <a:spLocks noGrp="1"/>
          </p:cNvSpPr>
          <p:nvPr>
            <p:ph type="sldNum" idx="12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  <a:noFill/>
          <a:ln>
            <a:noFill/>
          </a:ln>
        </p:spPr>
        <p:txBody>
          <a:bodyPr wrap="square" lIns="93925" tIns="46950" rIns="93925" bIns="469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1296988" y="731838"/>
            <a:ext cx="4872037" cy="36544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  <a:noFill/>
          <a:ln>
            <a:noFill/>
          </a:ln>
        </p:spPr>
        <p:txBody>
          <a:bodyPr wrap="square" lIns="93925" tIns="46950" rIns="93925" bIns="46950" anchor="t" anchorCtr="0">
            <a:no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Shape 155"/>
          <p:cNvSpPr txBox="1">
            <a:spLocks noGrp="1"/>
          </p:cNvSpPr>
          <p:nvPr>
            <p:ph type="sldNum" idx="12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  <a:noFill/>
          <a:ln>
            <a:noFill/>
          </a:ln>
        </p:spPr>
        <p:txBody>
          <a:bodyPr wrap="square" lIns="93925" tIns="46950" rIns="93925" bIns="469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US"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Shape 156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3235024" cy="487359"/>
          </a:xfrm>
          <a:prstGeom prst="rect">
            <a:avLst/>
          </a:prstGeom>
          <a:noFill/>
          <a:ln>
            <a:noFill/>
          </a:ln>
        </p:spPr>
        <p:txBody>
          <a:bodyPr wrap="square" lIns="96500" tIns="48250" rIns="96500" bIns="482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1254125" y="719138"/>
            <a:ext cx="4794250" cy="3595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  <a:noFill/>
          <a:ln>
            <a:noFill/>
          </a:ln>
        </p:spPr>
        <p:txBody>
          <a:bodyPr wrap="square" lIns="93925" tIns="46950" rIns="93925" bIns="46950" anchor="t" anchorCtr="0">
            <a:noAutofit/>
          </a:bodyPr>
          <a:lstStyle/>
          <a:p>
            <a:pPr marL="171450" marR="0" lvl="0" indent="-1714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Shape 168"/>
          <p:cNvSpPr txBox="1">
            <a:spLocks noGrp="1"/>
          </p:cNvSpPr>
          <p:nvPr>
            <p:ph type="sldNum" idx="12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  <a:noFill/>
          <a:ln>
            <a:noFill/>
          </a:ln>
        </p:spPr>
        <p:txBody>
          <a:bodyPr wrap="square" lIns="93925" tIns="46950" rIns="93925" bIns="469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69988"/>
            <a:ext cx="4213225" cy="31607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  <a:noFill/>
          <a:ln>
            <a:noFill/>
          </a:ln>
        </p:spPr>
        <p:txBody>
          <a:bodyPr wrap="square" lIns="93925" tIns="46950" rIns="93925" bIns="46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Shape 177"/>
          <p:cNvSpPr txBox="1">
            <a:spLocks noGrp="1"/>
          </p:cNvSpPr>
          <p:nvPr>
            <p:ph type="sldNum" idx="12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  <a:noFill/>
          <a:ln>
            <a:noFill/>
          </a:ln>
        </p:spPr>
        <p:txBody>
          <a:bodyPr wrap="square" lIns="93925" tIns="46950" rIns="93925" bIns="469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1254125" y="719138"/>
            <a:ext cx="4794250" cy="3595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  <a:noFill/>
          <a:ln>
            <a:noFill/>
          </a:ln>
        </p:spPr>
        <p:txBody>
          <a:bodyPr wrap="square" lIns="93925" tIns="46950" rIns="93925" bIns="46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88" name="Shape 188"/>
          <p:cNvSpPr txBox="1">
            <a:spLocks noGrp="1"/>
          </p:cNvSpPr>
          <p:nvPr>
            <p:ph type="sldNum" idx="12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  <a:noFill/>
          <a:ln>
            <a:noFill/>
          </a:ln>
        </p:spPr>
        <p:txBody>
          <a:bodyPr wrap="square" lIns="93925" tIns="46950" rIns="93925" bIns="469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1238250" y="714375"/>
            <a:ext cx="4757738" cy="35687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  <a:noFill/>
          <a:ln>
            <a:noFill/>
          </a:ln>
        </p:spPr>
        <p:txBody>
          <a:bodyPr wrap="square" lIns="93925" tIns="46950" rIns="93925" bIns="46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Shape 197"/>
          <p:cNvSpPr txBox="1">
            <a:spLocks noGrp="1"/>
          </p:cNvSpPr>
          <p:nvPr>
            <p:ph type="sldNum" idx="12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  <a:noFill/>
          <a:ln>
            <a:noFill/>
          </a:ln>
        </p:spPr>
        <p:txBody>
          <a:bodyPr wrap="square" lIns="93925" tIns="46950" rIns="93925" bIns="469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gi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SzPct val="100000"/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77777"/>
              <a:buNone/>
              <a:defRPr sz="1800"/>
            </a:lvl2pPr>
            <a:lvl3pPr lvl="2" indent="0">
              <a:spcBef>
                <a:spcPts val="0"/>
              </a:spcBef>
              <a:buSzPct val="77777"/>
              <a:buNone/>
              <a:defRPr sz="1800"/>
            </a:lvl3pPr>
            <a:lvl4pPr lvl="3" indent="0">
              <a:spcBef>
                <a:spcPts val="0"/>
              </a:spcBef>
              <a:buSzPct val="77777"/>
              <a:buNone/>
              <a:defRPr sz="1800"/>
            </a:lvl4pPr>
            <a:lvl5pPr lvl="4" indent="0">
              <a:spcBef>
                <a:spcPts val="0"/>
              </a:spcBef>
              <a:buSzPct val="77777"/>
              <a:buNone/>
              <a:defRPr sz="1800"/>
            </a:lvl5pPr>
            <a:lvl6pPr lvl="5" indent="0">
              <a:spcBef>
                <a:spcPts val="0"/>
              </a:spcBef>
              <a:buSzPct val="77777"/>
              <a:buNone/>
              <a:defRPr sz="1800"/>
            </a:lvl6pPr>
            <a:lvl7pPr lvl="6" indent="0">
              <a:spcBef>
                <a:spcPts val="0"/>
              </a:spcBef>
              <a:buSzPct val="77777"/>
              <a:buNone/>
              <a:defRPr sz="1800"/>
            </a:lvl7pPr>
            <a:lvl8pPr lvl="7" indent="0">
              <a:spcBef>
                <a:spcPts val="0"/>
              </a:spcBef>
              <a:buSzPct val="77777"/>
              <a:buNone/>
              <a:defRPr sz="1800"/>
            </a:lvl8pPr>
            <a:lvl9pPr lvl="8" indent="0">
              <a:spcBef>
                <a:spcPts val="0"/>
              </a:spcBef>
              <a:buSzPct val="77777"/>
              <a:buNone/>
              <a:defRPr sz="1800"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91440" marR="0" lvl="0" indent="3556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4048" marR="0" lvl="1" indent="-7924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66928" marR="0" lvl="2" indent="-97027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49808" marR="0" lvl="3" indent="-10210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932688" marR="0" lvl="4" indent="-9448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100000" marR="0" lvl="5" indent="-1475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300000" marR="0" lvl="6" indent="-1443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500000" marR="0" lvl="7" indent="-1411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699999" marR="0" lvl="8" indent="-15059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dt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ct val="155555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ft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ct val="155555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0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SzPct val="100000"/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77777"/>
              <a:buNone/>
              <a:defRPr sz="1800"/>
            </a:lvl2pPr>
            <a:lvl3pPr lvl="2" indent="0">
              <a:spcBef>
                <a:spcPts val="0"/>
              </a:spcBef>
              <a:buSzPct val="77777"/>
              <a:buNone/>
              <a:defRPr sz="1800"/>
            </a:lvl3pPr>
            <a:lvl4pPr lvl="3" indent="0">
              <a:spcBef>
                <a:spcPts val="0"/>
              </a:spcBef>
              <a:buSzPct val="77777"/>
              <a:buNone/>
              <a:defRPr sz="1800"/>
            </a:lvl4pPr>
            <a:lvl5pPr lvl="4" indent="0">
              <a:spcBef>
                <a:spcPts val="0"/>
              </a:spcBef>
              <a:buSzPct val="77777"/>
              <a:buNone/>
              <a:defRPr sz="1800"/>
            </a:lvl5pPr>
            <a:lvl6pPr lvl="5" indent="0">
              <a:spcBef>
                <a:spcPts val="0"/>
              </a:spcBef>
              <a:buSzPct val="77777"/>
              <a:buNone/>
              <a:defRPr sz="1800"/>
            </a:lvl6pPr>
            <a:lvl7pPr lvl="6" indent="0">
              <a:spcBef>
                <a:spcPts val="0"/>
              </a:spcBef>
              <a:buSzPct val="77777"/>
              <a:buNone/>
              <a:defRPr sz="1800"/>
            </a:lvl7pPr>
            <a:lvl8pPr lvl="7" indent="0">
              <a:spcBef>
                <a:spcPts val="0"/>
              </a:spcBef>
              <a:buSzPct val="77777"/>
              <a:buNone/>
              <a:defRPr sz="1800"/>
            </a:lvl8pPr>
            <a:lvl9pPr lvl="8" indent="0">
              <a:spcBef>
                <a:spcPts val="0"/>
              </a:spcBef>
              <a:buSzPct val="77777"/>
              <a:buNone/>
              <a:defRPr sz="1800"/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dt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ct val="155555"/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ft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ct val="155555"/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0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>
  <p:cSld name="Picture with Caption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0" name="Shape 90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Calibri"/>
              <a:buNone/>
              <a:defRPr sz="36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77777"/>
              <a:buNone/>
              <a:defRPr sz="1800"/>
            </a:lvl2pPr>
            <a:lvl3pPr lvl="2" indent="0">
              <a:spcBef>
                <a:spcPts val="0"/>
              </a:spcBef>
              <a:buSzPct val="77777"/>
              <a:buNone/>
              <a:defRPr sz="1800"/>
            </a:lvl3pPr>
            <a:lvl4pPr lvl="3" indent="0">
              <a:spcBef>
                <a:spcPts val="0"/>
              </a:spcBef>
              <a:buSzPct val="77777"/>
              <a:buNone/>
              <a:defRPr sz="1800"/>
            </a:lvl4pPr>
            <a:lvl5pPr lvl="4" indent="0">
              <a:spcBef>
                <a:spcPts val="0"/>
              </a:spcBef>
              <a:buSzPct val="77777"/>
              <a:buNone/>
              <a:defRPr sz="1800"/>
            </a:lvl5pPr>
            <a:lvl6pPr lvl="5" indent="0">
              <a:spcBef>
                <a:spcPts val="0"/>
              </a:spcBef>
              <a:buSzPct val="77777"/>
              <a:buNone/>
              <a:defRPr sz="1800"/>
            </a:lvl6pPr>
            <a:lvl7pPr lvl="6" indent="0">
              <a:spcBef>
                <a:spcPts val="0"/>
              </a:spcBef>
              <a:buSzPct val="77777"/>
              <a:buNone/>
              <a:defRPr sz="1800"/>
            </a:lvl7pPr>
            <a:lvl8pPr lvl="7" indent="0">
              <a:spcBef>
                <a:spcPts val="0"/>
              </a:spcBef>
              <a:buSzPct val="77777"/>
              <a:buNone/>
              <a:defRPr sz="1800"/>
            </a:lvl8pPr>
            <a:lvl9pPr lvl="8" indent="0">
              <a:spcBef>
                <a:spcPts val="0"/>
              </a:spcBef>
              <a:buSzPct val="77777"/>
              <a:buNone/>
              <a:defRPr sz="1800"/>
            </a:lvl9pPr>
          </a:lstStyle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pic" idx="2"/>
          </p:nvPr>
        </p:nvSpPr>
        <p:spPr>
          <a:xfrm>
            <a:off x="12" y="0"/>
            <a:ext cx="9143989" cy="4915076"/>
          </a:xfrm>
          <a:prstGeom prst="rect">
            <a:avLst/>
          </a:prstGeom>
          <a:solidFill>
            <a:srgbClr val="BECAD4"/>
          </a:solidFill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/>
              <a:buNone/>
              <a:defRPr sz="32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None/>
              <a:defRPr sz="2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None/>
              <a:defRPr sz="2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822960" y="5907024"/>
            <a:ext cx="7589520" cy="59436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Calibri"/>
              <a:buNone/>
              <a:defRPr sz="1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None/>
              <a:defRPr sz="12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None/>
              <a:defRPr sz="1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dt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ct val="155555"/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ft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ct val="155555"/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0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SzPct val="100000"/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77777"/>
              <a:buNone/>
              <a:defRPr sz="1800"/>
            </a:lvl2pPr>
            <a:lvl3pPr lvl="2" indent="0">
              <a:spcBef>
                <a:spcPts val="0"/>
              </a:spcBef>
              <a:buSzPct val="77777"/>
              <a:buNone/>
              <a:defRPr sz="1800"/>
            </a:lvl3pPr>
            <a:lvl4pPr lvl="3" indent="0">
              <a:spcBef>
                <a:spcPts val="0"/>
              </a:spcBef>
              <a:buSzPct val="77777"/>
              <a:buNone/>
              <a:defRPr sz="1800"/>
            </a:lvl4pPr>
            <a:lvl5pPr lvl="4" indent="0">
              <a:spcBef>
                <a:spcPts val="0"/>
              </a:spcBef>
              <a:buSzPct val="77777"/>
              <a:buNone/>
              <a:defRPr sz="1800"/>
            </a:lvl5pPr>
            <a:lvl6pPr lvl="5" indent="0">
              <a:spcBef>
                <a:spcPts val="0"/>
              </a:spcBef>
              <a:buSzPct val="77777"/>
              <a:buNone/>
              <a:defRPr sz="1800"/>
            </a:lvl6pPr>
            <a:lvl7pPr lvl="6" indent="0">
              <a:spcBef>
                <a:spcPts val="0"/>
              </a:spcBef>
              <a:buSzPct val="77777"/>
              <a:buNone/>
              <a:defRPr sz="1800"/>
            </a:lvl7pPr>
            <a:lvl8pPr lvl="7" indent="0">
              <a:spcBef>
                <a:spcPts val="0"/>
              </a:spcBef>
              <a:buSzPct val="77777"/>
              <a:buNone/>
              <a:defRPr sz="1800"/>
            </a:lvl8pPr>
            <a:lvl9pPr lvl="8" indent="0">
              <a:spcBef>
                <a:spcPts val="0"/>
              </a:spcBef>
              <a:buSzPct val="77777"/>
              <a:buNone/>
              <a:defRPr sz="1800"/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 rot="5400000">
            <a:off x="2583180" y="85514"/>
            <a:ext cx="4023360" cy="754380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91440" marR="0" lvl="0" indent="3556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4048" marR="0" lvl="1" indent="-7924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66928" marR="0" lvl="2" indent="-97027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49808" marR="0" lvl="3" indent="-10210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932688" marR="0" lvl="4" indent="-9448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100000" marR="0" lvl="5" indent="-1475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300000" marR="0" lvl="6" indent="-1443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500000" marR="0" lvl="7" indent="-1411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699999" marR="0" lvl="8" indent="-15059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dt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ct val="155555"/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ft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ct val="155555"/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sldNum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0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>
  <p:cSld name="Vertical Title and Text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5" name="Shape 10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 rot="5400000">
            <a:off x="4649564" y="2306413"/>
            <a:ext cx="5759898" cy="197167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SzPct val="100000"/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77777"/>
              <a:buNone/>
              <a:defRPr sz="1800"/>
            </a:lvl2pPr>
            <a:lvl3pPr lvl="2" indent="0">
              <a:spcBef>
                <a:spcPts val="0"/>
              </a:spcBef>
              <a:buSzPct val="77777"/>
              <a:buNone/>
              <a:defRPr sz="1800"/>
            </a:lvl3pPr>
            <a:lvl4pPr lvl="3" indent="0">
              <a:spcBef>
                <a:spcPts val="0"/>
              </a:spcBef>
              <a:buSzPct val="77777"/>
              <a:buNone/>
              <a:defRPr sz="1800"/>
            </a:lvl4pPr>
            <a:lvl5pPr lvl="4" indent="0">
              <a:spcBef>
                <a:spcPts val="0"/>
              </a:spcBef>
              <a:buSzPct val="77777"/>
              <a:buNone/>
              <a:defRPr sz="1800"/>
            </a:lvl5pPr>
            <a:lvl6pPr lvl="5" indent="0">
              <a:spcBef>
                <a:spcPts val="0"/>
              </a:spcBef>
              <a:buSzPct val="77777"/>
              <a:buNone/>
              <a:defRPr sz="1800"/>
            </a:lvl6pPr>
            <a:lvl7pPr lvl="6" indent="0">
              <a:spcBef>
                <a:spcPts val="0"/>
              </a:spcBef>
              <a:buSzPct val="77777"/>
              <a:buNone/>
              <a:defRPr sz="1800"/>
            </a:lvl7pPr>
            <a:lvl8pPr lvl="7" indent="0">
              <a:spcBef>
                <a:spcPts val="0"/>
              </a:spcBef>
              <a:buSzPct val="77777"/>
              <a:buNone/>
              <a:defRPr sz="1800"/>
            </a:lvl8pPr>
            <a:lvl9pPr lvl="8" indent="0">
              <a:spcBef>
                <a:spcPts val="0"/>
              </a:spcBef>
              <a:buSzPct val="77777"/>
              <a:buNone/>
              <a:defRPr sz="1800"/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 rot="5400000">
            <a:off x="649063" y="391888"/>
            <a:ext cx="5759898" cy="58007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91440" marR="0" lvl="0" indent="3556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4048" marR="0" lvl="1" indent="-7924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66928" marR="0" lvl="2" indent="-97027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49808" marR="0" lvl="3" indent="-10210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932688" marR="0" lvl="4" indent="-9448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100000" marR="0" lvl="5" indent="-1475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300000" marR="0" lvl="6" indent="-1443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500000" marR="0" lvl="7" indent="-1411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699999" marR="0" lvl="8" indent="-15059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dt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ct val="155555"/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ft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ct val="155555"/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sldNum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0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>
  <p:cSld name="Content with Caption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" name="Shape 26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Calibri"/>
              <a:buNone/>
              <a:defRPr sz="36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77777"/>
              <a:buNone/>
              <a:defRPr sz="1800"/>
            </a:lvl2pPr>
            <a:lvl3pPr lvl="2" indent="0">
              <a:spcBef>
                <a:spcPts val="0"/>
              </a:spcBef>
              <a:buSzPct val="77777"/>
              <a:buNone/>
              <a:defRPr sz="1800"/>
            </a:lvl3pPr>
            <a:lvl4pPr lvl="3" indent="0">
              <a:spcBef>
                <a:spcPts val="0"/>
              </a:spcBef>
              <a:buSzPct val="77777"/>
              <a:buNone/>
              <a:defRPr sz="1800"/>
            </a:lvl4pPr>
            <a:lvl5pPr lvl="4" indent="0">
              <a:spcBef>
                <a:spcPts val="0"/>
              </a:spcBef>
              <a:buSzPct val="77777"/>
              <a:buNone/>
              <a:defRPr sz="1800"/>
            </a:lvl5pPr>
            <a:lvl6pPr lvl="5" indent="0">
              <a:spcBef>
                <a:spcPts val="0"/>
              </a:spcBef>
              <a:buSzPct val="77777"/>
              <a:buNone/>
              <a:defRPr sz="1800"/>
            </a:lvl6pPr>
            <a:lvl7pPr lvl="6" indent="0">
              <a:spcBef>
                <a:spcPts val="0"/>
              </a:spcBef>
              <a:buSzPct val="77777"/>
              <a:buNone/>
              <a:defRPr sz="1800"/>
            </a:lvl7pPr>
            <a:lvl8pPr lvl="7" indent="0">
              <a:spcBef>
                <a:spcPts val="0"/>
              </a:spcBef>
              <a:buSzPct val="77777"/>
              <a:buNone/>
              <a:defRPr sz="1800"/>
            </a:lvl8pPr>
            <a:lvl9pPr lvl="8" indent="0">
              <a:spcBef>
                <a:spcPts val="0"/>
              </a:spcBef>
              <a:buSzPct val="77777"/>
              <a:buNone/>
              <a:defRPr sz="18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3600450" y="731520"/>
            <a:ext cx="4869180" cy="5257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91440" marR="0" lvl="0" indent="3556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4048" marR="0" lvl="1" indent="-7924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66928" marR="0" lvl="2" indent="-97027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49808" marR="0" lvl="3" indent="-10210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932688" marR="0" lvl="4" indent="-9448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100000" marR="0" lvl="5" indent="-1475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300000" marR="0" lvl="6" indent="-1443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500000" marR="0" lvl="7" indent="-1411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699999" marR="0" lvl="8" indent="-15059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2"/>
          </p:nvPr>
        </p:nvSpPr>
        <p:spPr>
          <a:xfrm>
            <a:off x="342900" y="2926080"/>
            <a:ext cx="2400300" cy="337912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/>
              <a:buNone/>
              <a:defRPr sz="1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None/>
              <a:defRPr sz="12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None/>
              <a:defRPr sz="1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349134" y="6459786"/>
            <a:ext cx="1963883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ct val="155555"/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3600450" y="6459786"/>
            <a:ext cx="348615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ct val="155555"/>
              <a:buNone/>
              <a:defRPr sz="9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05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harts Layou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/>
          </p:cNvSpPr>
          <p:nvPr>
            <p:ph type="pic" idx="2"/>
          </p:nvPr>
        </p:nvSpPr>
        <p:spPr>
          <a:xfrm>
            <a:off x="353587" y="1390029"/>
            <a:ext cx="4004323" cy="50956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91425" tIns="91425" rIns="91425" bIns="91425" anchor="t" anchorCtr="0"/>
          <a:lstStyle>
            <a:lvl1pPr marL="187556" marR="0" lvl="0" indent="-82273" algn="l" rtl="0">
              <a:lnSpc>
                <a:spcPct val="90000"/>
              </a:lnSpc>
              <a:spcBef>
                <a:spcPts val="66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165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4048" marR="0" lvl="1" indent="-7924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66928" marR="0" lvl="2" indent="-97027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49808" marR="0" lvl="3" indent="-10210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932688" marR="0" lvl="4" indent="-9448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100000" marR="0" lvl="5" indent="-1475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300000" marR="0" lvl="6" indent="-1443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500000" marR="0" lvl="7" indent="-1411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699999" marR="0" lvl="8" indent="-15059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>
            <a:spLocks noGrp="1"/>
          </p:cNvSpPr>
          <p:nvPr>
            <p:ph type="pic" idx="3"/>
          </p:nvPr>
        </p:nvSpPr>
        <p:spPr>
          <a:xfrm>
            <a:off x="4789076" y="1390029"/>
            <a:ext cx="4004323" cy="50956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91425" tIns="91425" rIns="91425" bIns="91425" anchor="t" anchorCtr="0"/>
          <a:lstStyle>
            <a:lvl1pPr marL="187556" marR="0" lvl="0" indent="-82273" algn="l" rtl="0">
              <a:lnSpc>
                <a:spcPct val="90000"/>
              </a:lnSpc>
              <a:spcBef>
                <a:spcPts val="66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165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4048" marR="0" lvl="1" indent="-7924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66928" marR="0" lvl="2" indent="-97027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49808" marR="0" lvl="3" indent="-10210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932688" marR="0" lvl="4" indent="-9448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100000" marR="0" lvl="5" indent="-1475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300000" marR="0" lvl="6" indent="-1443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500000" marR="0" lvl="7" indent="-1411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699999" marR="0" lvl="8" indent="-15059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355077" y="1170998"/>
            <a:ext cx="4004564" cy="406595"/>
          </a:xfrm>
          <a:prstGeom prst="rect">
            <a:avLst/>
          </a:prstGeom>
          <a:blipFill rotWithShape="1">
            <a:blip r:embed="rId3">
              <a:alphaModFix/>
            </a:blip>
            <a:tile tx="0" ty="0" sx="100000" sy="100000" flip="none" algn="b"/>
          </a:blipFill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/>
              <a:buNone/>
              <a:defRPr sz="1106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4048" marR="0" lvl="1" indent="-7924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66928" marR="0" lvl="2" indent="-97027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49808" marR="0" lvl="3" indent="-10210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932688" marR="0" lvl="4" indent="-9448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100000" marR="0" lvl="5" indent="-1475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300000" marR="0" lvl="6" indent="-1443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500000" marR="0" lvl="7" indent="-1411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699999" marR="0" lvl="8" indent="-15059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4"/>
          </p:nvPr>
        </p:nvSpPr>
        <p:spPr>
          <a:xfrm>
            <a:off x="4786570" y="1170998"/>
            <a:ext cx="4016258" cy="406595"/>
          </a:xfrm>
          <a:prstGeom prst="rect">
            <a:avLst/>
          </a:prstGeom>
          <a:blipFill rotWithShape="1">
            <a:blip r:embed="rId3">
              <a:alphaModFix/>
            </a:blip>
            <a:tile tx="0" ty="0" sx="100000" sy="100000" flip="none" algn="b"/>
          </a:blipFill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/>
              <a:buNone/>
              <a:defRPr sz="1106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4048" marR="0" lvl="1" indent="-7924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66928" marR="0" lvl="2" indent="-97027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49808" marR="0" lvl="3" indent="-10210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932688" marR="0" lvl="4" indent="-9448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100000" marR="0" lvl="5" indent="-1475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300000" marR="0" lvl="6" indent="-1443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500000" marR="0" lvl="7" indent="-1411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699999" marR="0" lvl="8" indent="-15059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SzPct val="100000"/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77777"/>
              <a:buNone/>
              <a:defRPr sz="1800"/>
            </a:lvl2pPr>
            <a:lvl3pPr lvl="2" indent="0">
              <a:spcBef>
                <a:spcPts val="0"/>
              </a:spcBef>
              <a:buSzPct val="77777"/>
              <a:buNone/>
              <a:defRPr sz="1800"/>
            </a:lvl3pPr>
            <a:lvl4pPr lvl="3" indent="0">
              <a:spcBef>
                <a:spcPts val="0"/>
              </a:spcBef>
              <a:buSzPct val="77777"/>
              <a:buNone/>
              <a:defRPr sz="1800"/>
            </a:lvl4pPr>
            <a:lvl5pPr lvl="4" indent="0">
              <a:spcBef>
                <a:spcPts val="0"/>
              </a:spcBef>
              <a:buSzPct val="77777"/>
              <a:buNone/>
              <a:defRPr sz="1800"/>
            </a:lvl5pPr>
            <a:lvl6pPr lvl="5" indent="0">
              <a:spcBef>
                <a:spcPts val="0"/>
              </a:spcBef>
              <a:buSzPct val="77777"/>
              <a:buNone/>
              <a:defRPr sz="1800"/>
            </a:lvl6pPr>
            <a:lvl7pPr lvl="6" indent="0">
              <a:spcBef>
                <a:spcPts val="0"/>
              </a:spcBef>
              <a:buSzPct val="77777"/>
              <a:buNone/>
              <a:defRPr sz="1800"/>
            </a:lvl7pPr>
            <a:lvl8pPr lvl="7" indent="0">
              <a:spcBef>
                <a:spcPts val="0"/>
              </a:spcBef>
              <a:buSzPct val="77777"/>
              <a:buNone/>
              <a:defRPr sz="1800"/>
            </a:lvl8pPr>
            <a:lvl9pPr lvl="8" indent="0">
              <a:spcBef>
                <a:spcPts val="0"/>
              </a:spcBef>
              <a:buSzPct val="77777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1" name="Shape 41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ct val="155555"/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ft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ct val="155555"/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0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vider Page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" name="Shape 46"/>
          <p:cNvCxnSpPr/>
          <p:nvPr/>
        </p:nvCxnSpPr>
        <p:spPr>
          <a:xfrm rot="10800000">
            <a:off x="321636" y="6476227"/>
            <a:ext cx="7778964" cy="0"/>
          </a:xfrm>
          <a:prstGeom prst="straightConnector1">
            <a:avLst/>
          </a:prstGeom>
          <a:noFill/>
          <a:ln w="12700" cap="flat" cmpd="sng">
            <a:solidFill>
              <a:srgbClr val="0B5CAE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7" name="Shape 47"/>
          <p:cNvSpPr txBox="1"/>
          <p:nvPr/>
        </p:nvSpPr>
        <p:spPr>
          <a:xfrm>
            <a:off x="255662" y="6504933"/>
            <a:ext cx="7844938" cy="24622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000" i="1">
                <a:solidFill>
                  <a:srgbClr val="0B5CAE"/>
                </a:solidFill>
                <a:latin typeface="Georgia"/>
                <a:ea typeface="Georgia"/>
                <a:cs typeface="Georgia"/>
                <a:sym typeface="Georgia"/>
              </a:rPr>
              <a:t>agefriendlysarasota.org</a:t>
            </a:r>
          </a:p>
        </p:txBody>
      </p:sp>
      <p:pic>
        <p:nvPicPr>
          <p:cNvPr id="48" name="Shape 48" descr="C:\Users\nhenry\Downloads\TPFC0059-Age Friendly Sarasota-Logo-With Tagline (1)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79742" y="5821514"/>
            <a:ext cx="749300" cy="8982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1" name="Shape 51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buClr>
                <a:srgbClr val="262626"/>
              </a:buClr>
              <a:buSzPct val="100000"/>
              <a:buFont typeface="Calibri"/>
              <a:buNone/>
              <a:defRPr sz="80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77777"/>
              <a:buNone/>
              <a:defRPr sz="1800"/>
            </a:lvl2pPr>
            <a:lvl3pPr lvl="2" indent="0">
              <a:spcBef>
                <a:spcPts val="0"/>
              </a:spcBef>
              <a:buSzPct val="77777"/>
              <a:buNone/>
              <a:defRPr sz="1800"/>
            </a:lvl3pPr>
            <a:lvl4pPr lvl="3" indent="0">
              <a:spcBef>
                <a:spcPts val="0"/>
              </a:spcBef>
              <a:buSzPct val="77777"/>
              <a:buNone/>
              <a:defRPr sz="1800"/>
            </a:lvl4pPr>
            <a:lvl5pPr lvl="4" indent="0">
              <a:spcBef>
                <a:spcPts val="0"/>
              </a:spcBef>
              <a:buSzPct val="77777"/>
              <a:buNone/>
              <a:defRPr sz="1800"/>
            </a:lvl5pPr>
            <a:lvl6pPr lvl="5" indent="0">
              <a:spcBef>
                <a:spcPts val="0"/>
              </a:spcBef>
              <a:buSzPct val="77777"/>
              <a:buNone/>
              <a:defRPr sz="1800"/>
            </a:lvl6pPr>
            <a:lvl7pPr lvl="6" indent="0">
              <a:spcBef>
                <a:spcPts val="0"/>
              </a:spcBef>
              <a:buSzPct val="77777"/>
              <a:buNone/>
              <a:defRPr sz="1800"/>
            </a:lvl7pPr>
            <a:lvl8pPr lvl="7" indent="0">
              <a:spcBef>
                <a:spcPts val="0"/>
              </a:spcBef>
              <a:buSzPct val="77777"/>
              <a:buNone/>
              <a:defRPr sz="1800"/>
            </a:lvl8pPr>
            <a:lvl9pPr lvl="8" indent="0">
              <a:spcBef>
                <a:spcPts val="0"/>
              </a:spcBef>
              <a:buSzPct val="77777"/>
              <a:buNone/>
              <a:defRPr sz="1800"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/>
              <a:buNone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None/>
              <a:defRPr sz="2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None/>
              <a:defRPr sz="2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dt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ct val="155555"/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ct val="155555"/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0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7" name="Shape 57"/>
          <p:cNvCxnSpPr/>
          <p:nvPr/>
        </p:nvCxnSpPr>
        <p:spPr>
          <a:xfrm>
            <a:off x="905744" y="4343400"/>
            <a:ext cx="740664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Section Header">
    <p:bg>
      <p:bgPr>
        <a:solidFill>
          <a:schemeClr val="lt1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0" name="Shape 60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buClr>
                <a:srgbClr val="262626"/>
              </a:buClr>
              <a:buSzPct val="100000"/>
              <a:buFont typeface="Calibri"/>
              <a:buNone/>
              <a:defRPr sz="80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77777"/>
              <a:buNone/>
              <a:defRPr sz="1800"/>
            </a:lvl2pPr>
            <a:lvl3pPr lvl="2" indent="0">
              <a:spcBef>
                <a:spcPts val="0"/>
              </a:spcBef>
              <a:buSzPct val="77777"/>
              <a:buNone/>
              <a:defRPr sz="1800"/>
            </a:lvl3pPr>
            <a:lvl4pPr lvl="3" indent="0">
              <a:spcBef>
                <a:spcPts val="0"/>
              </a:spcBef>
              <a:buSzPct val="77777"/>
              <a:buNone/>
              <a:defRPr sz="1800"/>
            </a:lvl4pPr>
            <a:lvl5pPr lvl="4" indent="0">
              <a:spcBef>
                <a:spcPts val="0"/>
              </a:spcBef>
              <a:buSzPct val="77777"/>
              <a:buNone/>
              <a:defRPr sz="1800"/>
            </a:lvl5pPr>
            <a:lvl6pPr lvl="5" indent="0">
              <a:spcBef>
                <a:spcPts val="0"/>
              </a:spcBef>
              <a:buSzPct val="77777"/>
              <a:buNone/>
              <a:defRPr sz="1800"/>
            </a:lvl6pPr>
            <a:lvl7pPr lvl="6" indent="0">
              <a:spcBef>
                <a:spcPts val="0"/>
              </a:spcBef>
              <a:buSzPct val="77777"/>
              <a:buNone/>
              <a:defRPr sz="1800"/>
            </a:lvl7pPr>
            <a:lvl8pPr lvl="7" indent="0">
              <a:spcBef>
                <a:spcPts val="0"/>
              </a:spcBef>
              <a:buSzPct val="77777"/>
              <a:buNone/>
              <a:defRPr sz="1800"/>
            </a:lvl8pPr>
            <a:lvl9pPr lvl="8" indent="0">
              <a:spcBef>
                <a:spcPts val="0"/>
              </a:spcBef>
              <a:buSzPct val="77777"/>
              <a:buNone/>
              <a:defRPr sz="1800"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/>
              <a:buNone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dt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ct val="155555"/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ft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ct val="155555"/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0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6" name="Shape 66"/>
          <p:cNvCxnSpPr/>
          <p:nvPr/>
        </p:nvCxnSpPr>
        <p:spPr>
          <a:xfrm>
            <a:off x="905744" y="4343400"/>
            <a:ext cx="740664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SzPct val="100000"/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77777"/>
              <a:buNone/>
              <a:defRPr sz="1800"/>
            </a:lvl2pPr>
            <a:lvl3pPr lvl="2" indent="0">
              <a:spcBef>
                <a:spcPts val="0"/>
              </a:spcBef>
              <a:buSzPct val="77777"/>
              <a:buNone/>
              <a:defRPr sz="1800"/>
            </a:lvl3pPr>
            <a:lvl4pPr lvl="3" indent="0">
              <a:spcBef>
                <a:spcPts val="0"/>
              </a:spcBef>
              <a:buSzPct val="77777"/>
              <a:buNone/>
              <a:defRPr sz="1800"/>
            </a:lvl4pPr>
            <a:lvl5pPr lvl="4" indent="0">
              <a:spcBef>
                <a:spcPts val="0"/>
              </a:spcBef>
              <a:buSzPct val="77777"/>
              <a:buNone/>
              <a:defRPr sz="1800"/>
            </a:lvl5pPr>
            <a:lvl6pPr lvl="5" indent="0">
              <a:spcBef>
                <a:spcPts val="0"/>
              </a:spcBef>
              <a:buSzPct val="77777"/>
              <a:buNone/>
              <a:defRPr sz="1800"/>
            </a:lvl6pPr>
            <a:lvl7pPr lvl="6" indent="0">
              <a:spcBef>
                <a:spcPts val="0"/>
              </a:spcBef>
              <a:buSzPct val="77777"/>
              <a:buNone/>
              <a:defRPr sz="1800"/>
            </a:lvl7pPr>
            <a:lvl8pPr lvl="7" indent="0">
              <a:spcBef>
                <a:spcPts val="0"/>
              </a:spcBef>
              <a:buSzPct val="77777"/>
              <a:buNone/>
              <a:defRPr sz="1800"/>
            </a:lvl8pPr>
            <a:lvl9pPr lvl="8" indent="0">
              <a:spcBef>
                <a:spcPts val="0"/>
              </a:spcBef>
              <a:buSzPct val="77777"/>
              <a:buNone/>
              <a:defRPr sz="1800"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822960" y="1845735"/>
            <a:ext cx="3703320" cy="402335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91440" marR="0" lvl="0" indent="3556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4048" marR="0" lvl="1" indent="-7924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66928" marR="0" lvl="2" indent="-97027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49808" marR="0" lvl="3" indent="-10210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932688" marR="0" lvl="4" indent="-9448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100000" marR="0" lvl="5" indent="-1475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300000" marR="0" lvl="6" indent="-1443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500000" marR="0" lvl="7" indent="-1411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699999" marR="0" lvl="8" indent="-15059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2"/>
          </p:nvPr>
        </p:nvSpPr>
        <p:spPr>
          <a:xfrm>
            <a:off x="4663440" y="1845735"/>
            <a:ext cx="3703320" cy="402336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91440" marR="0" lvl="0" indent="3556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4048" marR="0" lvl="1" indent="-7924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66928" marR="0" lvl="2" indent="-97027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49808" marR="0" lvl="3" indent="-10210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932688" marR="0" lvl="4" indent="-9448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100000" marR="0" lvl="5" indent="-1475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300000" marR="0" lvl="6" indent="-1443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500000" marR="0" lvl="7" indent="-1411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699999" marR="0" lvl="8" indent="-15059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ct val="155555"/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ct val="155555"/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0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SzPct val="100000"/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77777"/>
              <a:buNone/>
              <a:defRPr sz="1800"/>
            </a:lvl2pPr>
            <a:lvl3pPr lvl="2" indent="0">
              <a:spcBef>
                <a:spcPts val="0"/>
              </a:spcBef>
              <a:buSzPct val="77777"/>
              <a:buNone/>
              <a:defRPr sz="1800"/>
            </a:lvl3pPr>
            <a:lvl4pPr lvl="3" indent="0">
              <a:spcBef>
                <a:spcPts val="0"/>
              </a:spcBef>
              <a:buSzPct val="77777"/>
              <a:buNone/>
              <a:defRPr sz="1800"/>
            </a:lvl4pPr>
            <a:lvl5pPr lvl="4" indent="0">
              <a:spcBef>
                <a:spcPts val="0"/>
              </a:spcBef>
              <a:buSzPct val="77777"/>
              <a:buNone/>
              <a:defRPr sz="1800"/>
            </a:lvl5pPr>
            <a:lvl6pPr lvl="5" indent="0">
              <a:spcBef>
                <a:spcPts val="0"/>
              </a:spcBef>
              <a:buSzPct val="77777"/>
              <a:buNone/>
              <a:defRPr sz="1800"/>
            </a:lvl6pPr>
            <a:lvl7pPr lvl="6" indent="0">
              <a:spcBef>
                <a:spcPts val="0"/>
              </a:spcBef>
              <a:buSzPct val="77777"/>
              <a:buNone/>
              <a:defRPr sz="1800"/>
            </a:lvl7pPr>
            <a:lvl8pPr lvl="7" indent="0">
              <a:spcBef>
                <a:spcPts val="0"/>
              </a:spcBef>
              <a:buSzPct val="77777"/>
              <a:buNone/>
              <a:defRPr sz="1800"/>
            </a:lvl8pPr>
            <a:lvl9pPr lvl="8" indent="0">
              <a:spcBef>
                <a:spcPts val="0"/>
              </a:spcBef>
              <a:buSzPct val="77777"/>
              <a:buNone/>
              <a:defRPr sz="1800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None/>
              <a:defRPr sz="20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None/>
              <a:defRPr sz="18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2"/>
          </p:nvPr>
        </p:nvSpPr>
        <p:spPr>
          <a:xfrm>
            <a:off x="822960" y="2582335"/>
            <a:ext cx="3703320" cy="328676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91440" marR="0" lvl="0" indent="3556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4048" marR="0" lvl="1" indent="-7924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66928" marR="0" lvl="2" indent="-97027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49808" marR="0" lvl="3" indent="-10210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932688" marR="0" lvl="4" indent="-9448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100000" marR="0" lvl="5" indent="-1475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300000" marR="0" lvl="6" indent="-1443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500000" marR="0" lvl="7" indent="-1411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699999" marR="0" lvl="8" indent="-15059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body" idx="3"/>
          </p:nvPr>
        </p:nvSpPr>
        <p:spPr>
          <a:xfrm>
            <a:off x="4663440" y="1846052"/>
            <a:ext cx="3703320" cy="73628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None/>
              <a:defRPr sz="20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None/>
              <a:defRPr sz="18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4"/>
          </p:nvPr>
        </p:nvSpPr>
        <p:spPr>
          <a:xfrm>
            <a:off x="4663440" y="2582334"/>
            <a:ext cx="3703320" cy="328676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91440" marR="0" lvl="0" indent="3556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4048" marR="0" lvl="1" indent="-7924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66928" marR="0" lvl="2" indent="-97027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49808" marR="0" lvl="3" indent="-10210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932688" marR="0" lvl="4" indent="-9448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100000" marR="0" lvl="5" indent="-1475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300000" marR="0" lvl="6" indent="-1443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500000" marR="0" lvl="7" indent="-1411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699999" marR="0" lvl="8" indent="-15059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dt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ct val="155555"/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ft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ct val="155555"/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0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SzPct val="100000"/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77777"/>
              <a:buNone/>
              <a:defRPr sz="1800"/>
            </a:lvl2pPr>
            <a:lvl3pPr lvl="2" indent="0">
              <a:spcBef>
                <a:spcPts val="0"/>
              </a:spcBef>
              <a:buSzPct val="77777"/>
              <a:buNone/>
              <a:defRPr sz="1800"/>
            </a:lvl3pPr>
            <a:lvl4pPr lvl="3" indent="0">
              <a:spcBef>
                <a:spcPts val="0"/>
              </a:spcBef>
              <a:buSzPct val="77777"/>
              <a:buNone/>
              <a:defRPr sz="1800"/>
            </a:lvl4pPr>
            <a:lvl5pPr lvl="4" indent="0">
              <a:spcBef>
                <a:spcPts val="0"/>
              </a:spcBef>
              <a:buSzPct val="77777"/>
              <a:buNone/>
              <a:defRPr sz="1800"/>
            </a:lvl5pPr>
            <a:lvl6pPr lvl="5" indent="0">
              <a:spcBef>
                <a:spcPts val="0"/>
              </a:spcBef>
              <a:buSzPct val="77777"/>
              <a:buNone/>
              <a:defRPr sz="1800"/>
            </a:lvl6pPr>
            <a:lvl7pPr lvl="6" indent="0">
              <a:spcBef>
                <a:spcPts val="0"/>
              </a:spcBef>
              <a:buSzPct val="77777"/>
              <a:buNone/>
              <a:defRPr sz="1800"/>
            </a:lvl7pPr>
            <a:lvl8pPr lvl="7" indent="0">
              <a:spcBef>
                <a:spcPts val="0"/>
              </a:spcBef>
              <a:buSzPct val="77777"/>
              <a:buNone/>
              <a:defRPr sz="1800"/>
            </a:lvl8pPr>
            <a:lvl9pPr lvl="8" indent="0">
              <a:spcBef>
                <a:spcPts val="0"/>
              </a:spcBef>
              <a:buSzPct val="77777"/>
              <a:buNone/>
              <a:defRPr sz="1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91440" marR="0" lvl="0" indent="3556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4048" marR="0" lvl="1" indent="-7924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66928" marR="0" lvl="2" indent="-97027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49808" marR="0" lvl="3" indent="-10210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932688" marR="0" lvl="4" indent="-9448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100000" marR="0" lvl="5" indent="-1475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300000" marR="0" lvl="6" indent="-1443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500000" marR="0" lvl="7" indent="-1411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699999" marR="0" lvl="8" indent="-15059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ct val="155555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ct val="155555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0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" name="Shape 17"/>
          <p:cNvCxnSpPr/>
          <p:nvPr/>
        </p:nvCxnSpPr>
        <p:spPr>
          <a:xfrm>
            <a:off x="895149" y="1737845"/>
            <a:ext cx="747522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9.jp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4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4" Type="http://schemas.openxmlformats.org/officeDocument/2006/relationships/image" Target="../media/image18.jpg"/><Relationship Id="rId5" Type="http://schemas.openxmlformats.org/officeDocument/2006/relationships/image" Target="../media/image19.jp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/>
        </p:nvSpPr>
        <p:spPr>
          <a:xfrm>
            <a:off x="44231" y="2814452"/>
            <a:ext cx="9016642" cy="136065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4000" b="1" i="0" u="none" strike="noStrike" cap="none">
                <a:solidFill>
                  <a:srgbClr val="0B5CAE"/>
                </a:solidFill>
                <a:latin typeface="Georgia"/>
                <a:ea typeface="Georgia"/>
                <a:cs typeface="Georgia"/>
                <a:sym typeface="Georgia"/>
              </a:rPr>
              <a:t>Y/OUR Role in Creating an</a:t>
            </a:r>
            <a:br>
              <a:rPr lang="en-US" sz="4000" b="1" i="0" u="none" strike="noStrike" cap="none">
                <a:solidFill>
                  <a:srgbClr val="0B5CAE"/>
                </a:solidFill>
                <a:latin typeface="Georgia"/>
                <a:ea typeface="Georgia"/>
                <a:cs typeface="Georgia"/>
                <a:sym typeface="Georgia"/>
              </a:rPr>
            </a:br>
            <a:r>
              <a:rPr lang="en-US" sz="4000" b="1" i="0" u="none" strike="noStrike" cap="none">
                <a:solidFill>
                  <a:srgbClr val="0B5CAE"/>
                </a:solidFill>
                <a:latin typeface="Georgia"/>
                <a:ea typeface="Georgia"/>
                <a:cs typeface="Georgia"/>
                <a:sym typeface="Georgia"/>
              </a:rPr>
              <a:t> Age-Friendly Community</a:t>
            </a:r>
            <a:br>
              <a:rPr lang="en-US" sz="4000" b="1" i="0" u="none" strike="noStrike" cap="none">
                <a:solidFill>
                  <a:srgbClr val="0B5CAE"/>
                </a:solidFill>
                <a:latin typeface="Georgia"/>
                <a:ea typeface="Georgia"/>
                <a:cs typeface="Georgia"/>
                <a:sym typeface="Georgia"/>
              </a:rPr>
            </a:br>
            <a:endParaRPr lang="en-US" sz="4000" b="1" i="0" u="none" strike="noStrike" cap="none">
              <a:solidFill>
                <a:srgbClr val="0B5CAE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7" name="Shape 117"/>
          <p:cNvSpPr/>
          <p:nvPr/>
        </p:nvSpPr>
        <p:spPr>
          <a:xfrm>
            <a:off x="44231" y="5100191"/>
            <a:ext cx="9541566" cy="96949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900" b="1">
                <a:solidFill>
                  <a:srgbClr val="0B5CAE"/>
                </a:solidFill>
                <a:latin typeface="Georgia"/>
                <a:ea typeface="Georgia"/>
                <a:cs typeface="Georgia"/>
                <a:sym typeface="Georgia"/>
              </a:rPr>
              <a:t>Kathy Black, Ph.D.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900" b="1">
                <a:solidFill>
                  <a:srgbClr val="0B5CAE"/>
                </a:solidFill>
                <a:latin typeface="Georgia"/>
                <a:ea typeface="Georgia"/>
                <a:cs typeface="Georgia"/>
                <a:sym typeface="Georgia"/>
              </a:rPr>
              <a:t>Professor, University of South Florida, Sarasota-Manatee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900" b="1">
                <a:solidFill>
                  <a:srgbClr val="0B5CAE"/>
                </a:solidFill>
                <a:latin typeface="Georgia"/>
                <a:ea typeface="Georgia"/>
                <a:cs typeface="Georgia"/>
                <a:sym typeface="Georgia"/>
              </a:rPr>
              <a:t>Age-Friendly Sarasota Initiative Consultant, The Patterson Foundation </a:t>
            </a:r>
          </a:p>
        </p:txBody>
      </p:sp>
      <p:sp>
        <p:nvSpPr>
          <p:cNvPr id="118" name="Shape 118"/>
          <p:cNvSpPr/>
          <p:nvPr/>
        </p:nvSpPr>
        <p:spPr>
          <a:xfrm>
            <a:off x="3244341" y="4262253"/>
            <a:ext cx="2616422" cy="43088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200">
                <a:solidFill>
                  <a:srgbClr val="0B5CAE"/>
                </a:solidFill>
                <a:latin typeface="Georgia"/>
                <a:ea typeface="Georgia"/>
                <a:cs typeface="Georgia"/>
                <a:sym typeface="Georgia"/>
              </a:rPr>
              <a:t>November 28, 2017</a:t>
            </a:r>
          </a:p>
        </p:txBody>
      </p:sp>
      <p:sp>
        <p:nvSpPr>
          <p:cNvPr id="120" name="Shape 120" descr="Image result for tri state collaborative image"/>
          <p:cNvSpPr/>
          <p:nvPr/>
        </p:nvSpPr>
        <p:spPr>
          <a:xfrm>
            <a:off x="-31750" y="-136525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Shape 121" descr="Image result for tri state collaborative image"/>
          <p:cNvSpPr/>
          <p:nvPr/>
        </p:nvSpPr>
        <p:spPr>
          <a:xfrm>
            <a:off x="3581400" y="711609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2" name="Shape 1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28260" y="140109"/>
            <a:ext cx="3930732" cy="226729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pic>
        <p:nvPicPr>
          <p:cNvPr id="11" name="Shape 1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1813" y="418918"/>
            <a:ext cx="3982062" cy="14268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Shape 1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86099" y="475014"/>
            <a:ext cx="5808519" cy="583019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-171450" algn="l" rtl="0">
              <a:lnSpc>
                <a:spcPct val="85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Calibri"/>
              <a:buNone/>
            </a:pPr>
            <a:r>
              <a:rPr lang="en-US" sz="27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Northern New England</a:t>
            </a:r>
          </a:p>
        </p:txBody>
      </p:sp>
      <p:sp>
        <p:nvSpPr>
          <p:cNvPr id="130" name="Shape 130"/>
          <p:cNvSpPr txBox="1">
            <a:spLocks noGrp="1"/>
          </p:cNvSpPr>
          <p:nvPr>
            <p:ph type="body" idx="2"/>
          </p:nvPr>
        </p:nvSpPr>
        <p:spPr>
          <a:xfrm>
            <a:off x="342900" y="2926080"/>
            <a:ext cx="2400300" cy="337912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33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/>
              <a:buNone/>
            </a:pPr>
            <a:r>
              <a:rPr lang="en-US" sz="21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Shared Boundaries, Shared Geography, &amp; Shared Sense of Place</a:t>
            </a:r>
          </a:p>
        </p:txBody>
      </p:sp>
      <p:pic>
        <p:nvPicPr>
          <p:cNvPr id="131" name="Shape 1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" y="5529793"/>
            <a:ext cx="1201819" cy="4709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title"/>
          </p:nvPr>
        </p:nvSpPr>
        <p:spPr>
          <a:xfrm>
            <a:off x="566530" y="959241"/>
            <a:ext cx="7969042" cy="62582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49725" bIns="0" anchor="ctr" anchorCtr="0">
            <a:noAutofit/>
          </a:bodyPr>
          <a:lstStyle/>
          <a:p>
            <a:pPr marL="0" marR="0" lvl="0" indent="-152400" algn="ctr" rtl="0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SzPct val="100000"/>
              <a:buFont typeface="Calibri"/>
              <a:buNone/>
            </a:pPr>
            <a:r>
              <a:rPr lang="en-US" sz="24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Shared Future in Northern New England</a:t>
            </a:r>
          </a:p>
        </p:txBody>
      </p:sp>
      <p:pic>
        <p:nvPicPr>
          <p:cNvPr id="138" name="Shape 138" descr="Northern NE Elderly Population 20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1082" y="1994134"/>
            <a:ext cx="4449482" cy="35977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Shape 139" descr="Northern NE Elderly Population 20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15975" y="1994135"/>
            <a:ext cx="4602109" cy="3622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Shape 14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96883" y="5838785"/>
            <a:ext cx="1757548" cy="7638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Shape 1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1923" y="874075"/>
            <a:ext cx="5610118" cy="5096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Shape 147"/>
          <p:cNvPicPr preferRelativeResize="0"/>
          <p:nvPr/>
        </p:nvPicPr>
        <p:blipFill rotWithShape="1">
          <a:blip r:embed="rId4">
            <a:alphaModFix/>
          </a:blip>
          <a:srcRect l="9657" r="8825"/>
          <a:stretch/>
        </p:blipFill>
        <p:spPr>
          <a:xfrm>
            <a:off x="6341320" y="888072"/>
            <a:ext cx="1785938" cy="1642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Shape 148"/>
          <p:cNvPicPr preferRelativeResize="0"/>
          <p:nvPr/>
        </p:nvPicPr>
        <p:blipFill rotWithShape="1">
          <a:blip r:embed="rId5">
            <a:alphaModFix/>
          </a:blip>
          <a:srcRect l="10082" r="10083"/>
          <a:stretch/>
        </p:blipFill>
        <p:spPr>
          <a:xfrm>
            <a:off x="6397533" y="2550756"/>
            <a:ext cx="1785938" cy="1729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Shape 14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417265" y="4193698"/>
            <a:ext cx="1785938" cy="1785938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Shape 150"/>
          <p:cNvSpPr txBox="1"/>
          <p:nvPr/>
        </p:nvSpPr>
        <p:spPr>
          <a:xfrm>
            <a:off x="3883231" y="4436206"/>
            <a:ext cx="2045757" cy="106182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1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Age-Friendly Communities Across NNE</a:t>
            </a:r>
          </a:p>
        </p:txBody>
      </p:sp>
      <p:pic>
        <p:nvPicPr>
          <p:cNvPr id="151" name="Shape 15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831016" y="5539907"/>
            <a:ext cx="1717589" cy="666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/>
        </p:nvSpPr>
        <p:spPr>
          <a:xfrm>
            <a:off x="7013369" y="762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Shape 159"/>
          <p:cNvSpPr txBox="1"/>
          <p:nvPr/>
        </p:nvSpPr>
        <p:spPr>
          <a:xfrm>
            <a:off x="7013369" y="762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Shape 160"/>
          <p:cNvSpPr txBox="1"/>
          <p:nvPr/>
        </p:nvSpPr>
        <p:spPr>
          <a:xfrm>
            <a:off x="573928" y="-533400"/>
            <a:ext cx="7960472" cy="156966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3200" b="1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200" b="1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Projected</a:t>
            </a:r>
            <a:br>
              <a:rPr lang="en-US" sz="3200" b="1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</a:br>
            <a:r>
              <a:rPr lang="en-US" sz="3200" b="1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Sarasota County Population Pyramid</a:t>
            </a:r>
          </a:p>
        </p:txBody>
      </p:sp>
      <p:pic>
        <p:nvPicPr>
          <p:cNvPr id="161" name="Shape 161" descr="REV_New view of Life.jpg"/>
          <p:cNvPicPr preferRelativeResize="0"/>
          <p:nvPr/>
        </p:nvPicPr>
        <p:blipFill rotWithShape="1">
          <a:blip r:embed="rId3">
            <a:alphaModFix/>
          </a:blip>
          <a:srcRect l="5208" t="19815" r="6355" b="17778"/>
          <a:stretch/>
        </p:blipFill>
        <p:spPr>
          <a:xfrm>
            <a:off x="4343400" y="2438400"/>
            <a:ext cx="4531493" cy="4306519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</p:pic>
      <p:pic>
        <p:nvPicPr>
          <p:cNvPr id="162" name="Shape 162" descr="REV_Trad view of Life.jpg"/>
          <p:cNvPicPr preferRelativeResize="0"/>
          <p:nvPr/>
        </p:nvPicPr>
        <p:blipFill rotWithShape="1">
          <a:blip r:embed="rId4">
            <a:alphaModFix/>
          </a:blip>
          <a:srcRect l="5354" t="19260" r="6926" b="18519"/>
          <a:stretch/>
        </p:blipFill>
        <p:spPr>
          <a:xfrm>
            <a:off x="15502" y="52251"/>
            <a:ext cx="4099608" cy="3878719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</p:pic>
      <p:sp>
        <p:nvSpPr>
          <p:cNvPr id="163" name="Shape 163"/>
          <p:cNvSpPr txBox="1"/>
          <p:nvPr/>
        </p:nvSpPr>
        <p:spPr>
          <a:xfrm>
            <a:off x="4620522" y="676215"/>
            <a:ext cx="4327898" cy="98488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20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“Longevity changes everything”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20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6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            Dr. Joe Coughlin, MIT Age Lab </a:t>
            </a:r>
          </a:p>
        </p:txBody>
      </p:sp>
      <p:sp>
        <p:nvSpPr>
          <p:cNvPr id="164" name="Shape 164"/>
          <p:cNvSpPr txBox="1"/>
          <p:nvPr/>
        </p:nvSpPr>
        <p:spPr>
          <a:xfrm>
            <a:off x="25662" y="4067594"/>
            <a:ext cx="1502142" cy="36933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Source:  AARP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/>
          <p:nvPr/>
        </p:nvSpPr>
        <p:spPr>
          <a:xfrm>
            <a:off x="1972108" y="122331"/>
            <a:ext cx="909352" cy="36933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IMPACT</a:t>
            </a:r>
          </a:p>
        </p:txBody>
      </p:sp>
      <p:sp>
        <p:nvSpPr>
          <p:cNvPr id="171" name="Shape 171"/>
          <p:cNvSpPr/>
          <p:nvPr/>
        </p:nvSpPr>
        <p:spPr>
          <a:xfrm>
            <a:off x="0" y="0"/>
            <a:ext cx="9144000" cy="1625180"/>
          </a:xfrm>
          <a:prstGeom prst="rect">
            <a:avLst/>
          </a:prstGeom>
          <a:solidFill>
            <a:srgbClr val="0072BC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Shape 172"/>
          <p:cNvSpPr txBox="1"/>
          <p:nvPr/>
        </p:nvSpPr>
        <p:spPr>
          <a:xfrm>
            <a:off x="573928" y="487680"/>
            <a:ext cx="6946132" cy="5847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200" b="1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Age-Friendly Community Model</a:t>
            </a:r>
          </a:p>
        </p:txBody>
      </p:sp>
      <p:pic>
        <p:nvPicPr>
          <p:cNvPr id="173" name="Shape 1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0600" y="1625180"/>
            <a:ext cx="6767655" cy="500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Shape 1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0" y="660400"/>
            <a:ext cx="7620000" cy="55325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Shape 18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" y="0"/>
            <a:ext cx="3627438" cy="26577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Shape 18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23529" y="3429000"/>
            <a:ext cx="2255247" cy="1939803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Shape 182"/>
          <p:cNvSpPr txBox="1"/>
          <p:nvPr/>
        </p:nvSpPr>
        <p:spPr>
          <a:xfrm>
            <a:off x="3808884" y="51753"/>
            <a:ext cx="5335115" cy="646331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600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EDUCATE for Change</a:t>
            </a:r>
          </a:p>
        </p:txBody>
      </p:sp>
      <p:cxnSp>
        <p:nvCxnSpPr>
          <p:cNvPr id="183" name="Shape 183"/>
          <p:cNvCxnSpPr/>
          <p:nvPr/>
        </p:nvCxnSpPr>
        <p:spPr>
          <a:xfrm rot="10800000" flipH="1">
            <a:off x="304800" y="6608893"/>
            <a:ext cx="7772400" cy="5434"/>
          </a:xfrm>
          <a:prstGeom prst="straightConnector1">
            <a:avLst/>
          </a:prstGeom>
          <a:noFill/>
          <a:ln w="15875" cap="flat" cmpd="sng">
            <a:solidFill>
              <a:schemeClr val="dk2"/>
            </a:solidFill>
            <a:prstDash val="solid"/>
            <a:round/>
            <a:headEnd type="none" w="med" len="med"/>
            <a:tailEnd type="triangle" w="lg" len="lg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184" name="Shape 184"/>
          <p:cNvCxnSpPr/>
          <p:nvPr/>
        </p:nvCxnSpPr>
        <p:spPr>
          <a:xfrm rot="10800000" flipH="1">
            <a:off x="384476" y="1119537"/>
            <a:ext cx="3806524" cy="3358234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lg" len="lg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/>
          <p:nvPr/>
        </p:nvSpPr>
        <p:spPr>
          <a:xfrm>
            <a:off x="-6376" y="-32523"/>
            <a:ext cx="9144000" cy="1625180"/>
          </a:xfrm>
          <a:prstGeom prst="rect">
            <a:avLst/>
          </a:prstGeom>
          <a:solidFill>
            <a:srgbClr val="0072BC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Shape 191"/>
          <p:cNvSpPr txBox="1"/>
          <p:nvPr/>
        </p:nvSpPr>
        <p:spPr>
          <a:xfrm>
            <a:off x="228600" y="487679"/>
            <a:ext cx="3592650" cy="113877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Take Home Points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3200" b="1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92" name="Shape 192"/>
          <p:cNvGraphicFramePr/>
          <p:nvPr/>
        </p:nvGraphicFramePr>
        <p:xfrm>
          <a:off x="304800" y="6324600"/>
          <a:ext cx="7772400" cy="381000"/>
        </p:xfrm>
        <a:graphic>
          <a:graphicData uri="http://schemas.openxmlformats.org/drawingml/2006/table">
            <a:tbl>
              <a:tblPr firstRow="1" firstCol="1" bandRow="1">
                <a:noFill/>
                <a:tableStyleId>{0BA102F2-E61B-42DB-87A6-0907BA78114D}</a:tableStyleId>
              </a:tblPr>
              <a:tblGrid>
                <a:gridCol w="7772400"/>
              </a:tblGrid>
              <a:tr h="381000">
                <a:tc>
                  <a:txBody>
                    <a:bodyPr/>
                    <a:lstStyle/>
                    <a:p>
                      <a:pPr marL="44450" marR="0" lvl="0" indent="-635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endParaRPr sz="1100" u="none" strike="noStrike" cap="none"/>
                    </a:p>
                  </a:txBody>
                  <a:tcPr marL="68575" marR="68575" marT="0" marB="0"/>
                </a:tc>
              </a:tr>
            </a:tbl>
          </a:graphicData>
        </a:graphic>
      </p:graphicFrame>
      <p:sp>
        <p:nvSpPr>
          <p:cNvPr id="193" name="Shape 193"/>
          <p:cNvSpPr/>
          <p:nvPr/>
        </p:nvSpPr>
        <p:spPr>
          <a:xfrm>
            <a:off x="304800" y="1793174"/>
            <a:ext cx="7620000" cy="434301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Positive possibilities with age</a:t>
            </a: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Lead by example</a:t>
            </a: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Follow your passion </a:t>
            </a: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Reach out &amp; educate others </a:t>
            </a: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Intergenerational framing</a:t>
            </a: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Everyone is a stakeholder</a:t>
            </a: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Personalize aging</a:t>
            </a: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Build upon past efforts</a:t>
            </a: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Look for opportune alignments</a:t>
            </a: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Celebrate successes</a:t>
            </a: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Mobilize champions by domain</a:t>
            </a: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Have fun!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/>
          <p:nvPr/>
        </p:nvSpPr>
        <p:spPr>
          <a:xfrm>
            <a:off x="-28377" y="760011"/>
            <a:ext cx="9232012" cy="387135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8861"/>
                </a:moveTo>
                <a:cubicBezTo>
                  <a:pt x="33711" y="21882"/>
                  <a:pt x="88428" y="-13460"/>
                  <a:pt x="120000" y="5748"/>
                </a:cubicBezTo>
                <a:lnTo>
                  <a:pt x="119483" y="120000"/>
                </a:lnTo>
                <a:lnTo>
                  <a:pt x="311" y="119116"/>
                </a:lnTo>
                <a:cubicBezTo>
                  <a:pt x="311" y="108812"/>
                  <a:pt x="0" y="29165"/>
                  <a:pt x="0" y="18861"/>
                </a:cubicBezTo>
                <a:close/>
              </a:path>
            </a:pathLst>
          </a:custGeom>
          <a:gradFill>
            <a:gsLst>
              <a:gs pos="0">
                <a:srgbClr val="84D1FF"/>
              </a:gs>
              <a:gs pos="100000">
                <a:srgbClr val="0072BC"/>
              </a:gs>
            </a:gsLst>
            <a:lin ang="16200000" scaled="0"/>
          </a:gra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0" name="Shape 2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2389551" cy="125138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1" name="Shape 201"/>
          <p:cNvCxnSpPr/>
          <p:nvPr/>
        </p:nvCxnSpPr>
        <p:spPr>
          <a:xfrm rot="10800000">
            <a:off x="321636" y="6476227"/>
            <a:ext cx="8517564" cy="773"/>
          </a:xfrm>
          <a:prstGeom prst="straightConnector1">
            <a:avLst/>
          </a:prstGeom>
          <a:noFill/>
          <a:ln w="12700" cap="flat" cmpd="sng">
            <a:solidFill>
              <a:srgbClr val="0B5CAE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2" name="Shape 202"/>
          <p:cNvSpPr/>
          <p:nvPr/>
        </p:nvSpPr>
        <p:spPr>
          <a:xfrm>
            <a:off x="1587522" y="1667802"/>
            <a:ext cx="6000212" cy="255454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200" b="0" cap="none" dirty="0">
                <a:solidFill>
                  <a:srgbClr val="FFCD05"/>
                </a:solidFill>
                <a:latin typeface="Georgia"/>
                <a:ea typeface="Georgia"/>
                <a:cs typeface="Georgia"/>
                <a:sym typeface="Georgia"/>
              </a:rPr>
              <a:t>With much excitement for our collective age-friendly future ahead!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sz="3200" dirty="0">
              <a:solidFill>
                <a:srgbClr val="FFCD05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200" b="0" cap="none" dirty="0" err="1">
                <a:solidFill>
                  <a:srgbClr val="FFCD05"/>
                </a:solidFill>
                <a:latin typeface="Georgia"/>
                <a:ea typeface="Georgia"/>
                <a:cs typeface="Georgia"/>
                <a:sym typeface="Georgia"/>
              </a:rPr>
              <a:t>Kblack@sar.usf.edu</a:t>
            </a:r>
            <a:endParaRPr lang="en-US" sz="3200" b="0" cap="none" dirty="0">
              <a:solidFill>
                <a:srgbClr val="FFCD05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rgbClr val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279</Words>
  <Application>Microsoft Macintosh PowerPoint</Application>
  <PresentationFormat>On-screen Show (4:3)</PresentationFormat>
  <Paragraphs>55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Georgia</vt:lpstr>
      <vt:lpstr>Verdana</vt:lpstr>
      <vt:lpstr>Retrospect</vt:lpstr>
      <vt:lpstr>PowerPoint Presentation</vt:lpstr>
      <vt:lpstr>Northern New England</vt:lpstr>
      <vt:lpstr>Shared Future in Northern New England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Microsoft Office User</cp:lastModifiedBy>
  <cp:revision>1</cp:revision>
  <dcterms:modified xsi:type="dcterms:W3CDTF">2017-11-26T21:56:18Z</dcterms:modified>
</cp:coreProperties>
</file>