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1" r:id="rId3"/>
    <p:sldId id="257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51"/>
    <a:srgbClr val="83B8B1"/>
    <a:srgbClr val="0F7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721"/>
  </p:normalViewPr>
  <p:slideViewPr>
    <p:cSldViewPr snapToGrid="0">
      <p:cViewPr varScale="1">
        <p:scale>
          <a:sx n="108" d="100"/>
          <a:sy n="108" d="100"/>
        </p:scale>
        <p:origin x="77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27B98-3EC7-4B1B-B37D-40D2DCA3DE54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D1686-0662-4410-AC78-4267861E5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24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4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1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8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5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7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61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9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8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5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FE7C4-F31F-412E-9A70-6CE5841648CD}" type="datetimeFigureOut">
              <a:rPr lang="en-US" smtClean="0"/>
              <a:t>11/26/17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1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png"/><Relationship Id="rId8" Type="http://schemas.openxmlformats.org/officeDocument/2006/relationships/image" Target="../media/image8.gif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60135" tIns="685584" rIns="960135" bIns="685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3531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8103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8334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60135" tIns="1599696" rIns="960135" bIns="11426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altLang="ja-JP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altLang="ja-JP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endParaRPr kumimoji="0" lang="en-US" altLang="ja-JP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187" y="3503228"/>
            <a:ext cx="12191271" cy="3354771"/>
          </a:xfrm>
          <a:solidFill>
            <a:srgbClr val="00A651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</a:rPr>
              <a:t/>
            </a:r>
            <a:b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</a:rPr>
              <a:t/>
            </a:r>
            <a:b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</a:rPr>
              <a:t/>
            </a:r>
            <a:b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endParaRPr lang="en-US" sz="4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4580" y="3602038"/>
            <a:ext cx="5413420" cy="1655762"/>
          </a:xfrm>
        </p:spPr>
        <p:txBody>
          <a:bodyPr/>
          <a:lstStyle/>
          <a:p>
            <a:pPr algn="l"/>
            <a:r>
              <a:rPr lang="en-US" dirty="0"/>
              <a:t>     </a:t>
            </a:r>
            <a:endParaRPr lang="en-US" sz="32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6608" y="4027230"/>
            <a:ext cx="110287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dirty="0">
                <a:solidFill>
                  <a:schemeClr val="bg1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rPr>
              <a:t>WELCOME TO THE</a:t>
            </a:r>
          </a:p>
          <a:p>
            <a:pPr algn="r"/>
            <a:r>
              <a:rPr lang="en-US" sz="4800" b="1" dirty="0" smtClean="0">
                <a:solidFill>
                  <a:schemeClr val="bg1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rPr>
              <a:t>2017 TSLCA </a:t>
            </a:r>
            <a:r>
              <a:rPr lang="en-US" sz="4800" b="1" dirty="0" smtClean="0">
                <a:solidFill>
                  <a:schemeClr val="bg1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rPr>
              <a:t>Summit:</a:t>
            </a:r>
          </a:p>
          <a:p>
            <a:pPr algn="r"/>
            <a:r>
              <a:rPr lang="en-US" sz="4800" b="1" dirty="0" smtClean="0">
                <a:solidFill>
                  <a:schemeClr val="bg1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rPr>
              <a:t>Driving </a:t>
            </a:r>
            <a:r>
              <a:rPr lang="en-US" sz="4800" b="1" dirty="0" smtClean="0">
                <a:solidFill>
                  <a:schemeClr val="bg1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rPr>
              <a:t>Community </a:t>
            </a:r>
            <a:r>
              <a:rPr lang="en-US" sz="4800" b="1" dirty="0" smtClean="0">
                <a:solidFill>
                  <a:schemeClr val="bg1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rPr>
              <a:t>Home</a:t>
            </a:r>
            <a:endParaRPr lang="en-US" sz="4800" b="1" dirty="0">
              <a:solidFill>
                <a:schemeClr val="bg1"/>
              </a:solidFill>
              <a:latin typeface="Adobe Song Std L" panose="02020300000000000000" pitchFamily="18" charset="-128"/>
              <a:ea typeface="Adobe Song Std L" panose="02020300000000000000" pitchFamily="18" charset="-128"/>
            </a:endParaRPr>
          </a:p>
          <a:p>
            <a:pPr algn="r"/>
            <a:r>
              <a:rPr lang="en-US" sz="3200" dirty="0">
                <a:solidFill>
                  <a:schemeClr val="bg1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rPr>
              <a:t>#</a:t>
            </a:r>
            <a:r>
              <a:rPr lang="en-US" sz="3200" dirty="0" err="1">
                <a:solidFill>
                  <a:schemeClr val="bg1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rPr>
              <a:t>agefriendlyNNE</a:t>
            </a:r>
            <a:endParaRPr lang="en-US" sz="6600" dirty="0">
              <a:solidFill>
                <a:schemeClr val="bg1"/>
              </a:solidFill>
              <a:latin typeface="Adobe Song Std L" panose="02020300000000000000" pitchFamily="18" charset="-128"/>
              <a:ea typeface="Adobe Song Std L" panose="02020300000000000000" pitchFamily="18" charset="-12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96" y="335609"/>
            <a:ext cx="5451569" cy="2467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56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73455" y="2501694"/>
            <a:ext cx="10405188" cy="3531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Who:</a:t>
            </a: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Community, policy and organizational leaders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What:</a:t>
            </a: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Facilitating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cross-border conversations, </a:t>
            </a:r>
            <a:endParaRPr lang="en-US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Cultivating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and innovative practices, and </a:t>
            </a:r>
            <a:endParaRPr lang="en-US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Sharing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successful </a:t>
            </a: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community-based strategies 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Goal:</a:t>
            </a: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800" dirty="0" smtClean="0"/>
              <a:t>Increase </a:t>
            </a:r>
            <a:r>
              <a:rPr lang="en-US" sz="2800" dirty="0"/>
              <a:t>the collective impact of “aging in place” </a:t>
            </a:r>
            <a:r>
              <a:rPr lang="en-US" sz="2800" dirty="0" smtClean="0"/>
              <a:t>					initiatives through </a:t>
            </a:r>
            <a:r>
              <a:rPr lang="en-US" sz="2800" dirty="0"/>
              <a:t>shared learning.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5246914" y="685800"/>
            <a:ext cx="5983061" cy="64293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TSLCA</a:t>
            </a:r>
            <a:endParaRPr lang="en-US" sz="4400" b="1" dirty="0">
              <a:solidFill>
                <a:schemeClr val="accent6"/>
              </a:solidFill>
              <a:latin typeface="Cambria" panose="020405030504060302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15687"/>
            <a:ext cx="4223658" cy="19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69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73455" y="2860923"/>
            <a:ext cx="10405188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Membership is free for anyone in ME, NH &amp; VT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 topical webinars 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 Community Leaders Forums Webinars – 4</a:t>
            </a:r>
            <a:r>
              <a:rPr lang="en-US" sz="2800" baseline="30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Tuesday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Regional opportunities for in-person networking and learning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Robust website with tools, resources and community profiles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5246914" y="685800"/>
            <a:ext cx="5983061" cy="64293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Membership Benefits</a:t>
            </a:r>
            <a:endParaRPr lang="en-US" sz="4400" b="1" dirty="0">
              <a:solidFill>
                <a:schemeClr val="accent6"/>
              </a:solidFill>
              <a:latin typeface="Cambria" panose="020405030504060302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15687"/>
            <a:ext cx="4223658" cy="19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239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9057" y="365125"/>
            <a:ext cx="5810106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A651"/>
                </a:solidFill>
                <a:latin typeface="Cambria" panose="02040503050406030204" pitchFamily="18" charset="0"/>
              </a:rPr>
              <a:t>Our Funders</a:t>
            </a:r>
          </a:p>
        </p:txBody>
      </p:sp>
      <p:pic>
        <p:nvPicPr>
          <p:cNvPr id="1031" name="Picture 16" descr="The Bingham Pro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02"/>
          <a:stretch>
            <a:fillRect/>
          </a:stretch>
        </p:blipFill>
        <p:spPr bwMode="auto">
          <a:xfrm>
            <a:off x="838200" y="2724146"/>
            <a:ext cx="4236815" cy="82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18" descr="https://scontent-ord1-1.xx.fbcdn.net/hphotos-xpf1/v/t1.0-9/10259739_10152083994125748_4655071448268160835_n.jpg?oh=9d5703f388f38abdd6f0cb3be0511d5d&amp;oe=578B0D0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357" y="1716068"/>
            <a:ext cx="2870042" cy="1149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19" descr="John T. Gorman Found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844" y="1690688"/>
            <a:ext cx="2868630" cy="85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22" descr="Maine Community Foundation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57"/>
          <a:stretch>
            <a:fillRect/>
          </a:stretch>
        </p:blipFill>
        <p:spPr bwMode="auto">
          <a:xfrm>
            <a:off x="3557674" y="3495802"/>
            <a:ext cx="2760718" cy="110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0" b="29439"/>
          <a:stretch>
            <a:fillRect/>
          </a:stretch>
        </p:blipFill>
        <p:spPr bwMode="auto">
          <a:xfrm>
            <a:off x="7141608" y="3191070"/>
            <a:ext cx="3032951" cy="114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36" descr="http://www.nhcf.org/wp-content/themes/nhcf/img/nhcf-footer-log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88972"/>
            <a:ext cx="2929158" cy="143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37" descr="Vermont Community Foundati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516" y="4895462"/>
            <a:ext cx="4025284" cy="82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78904"/>
            <a:ext cx="4223658" cy="19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6805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2228" y="0"/>
            <a:ext cx="6041571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A651"/>
                </a:solidFill>
                <a:latin typeface="Cambria" panose="02040503050406030204" pitchFamily="18" charset="0"/>
              </a:rPr>
              <a:t>Summit Sponsors</a:t>
            </a:r>
            <a:endParaRPr lang="en-US" b="1" dirty="0">
              <a:solidFill>
                <a:srgbClr val="00A651"/>
              </a:solidFill>
              <a:latin typeface="Cambria" panose="020405030504060302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46" y="0"/>
            <a:ext cx="3311360" cy="1498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6" t="16870" r="5710" b="35935"/>
          <a:stretch/>
        </p:blipFill>
        <p:spPr>
          <a:xfrm>
            <a:off x="2137557" y="1413164"/>
            <a:ext cx="7897091" cy="5284519"/>
          </a:xfrm>
        </p:spPr>
      </p:pic>
    </p:spTree>
    <p:extLst>
      <p:ext uri="{BB962C8B-B14F-4D97-AF65-F5344CB8AC3E}">
        <p14:creationId xmlns:p14="http://schemas.microsoft.com/office/powerpoint/2010/main" val="1894987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2228" y="365125"/>
            <a:ext cx="6041571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A651"/>
                </a:solidFill>
                <a:latin typeface="Cambria" panose="02040503050406030204" pitchFamily="18" charset="0"/>
              </a:rPr>
              <a:t>Summit </a:t>
            </a:r>
            <a:r>
              <a:rPr lang="en-US" b="1" dirty="0">
                <a:solidFill>
                  <a:srgbClr val="00A651"/>
                </a:solidFill>
                <a:latin typeface="Cambria" panose="02040503050406030204" pitchFamily="18" charset="0"/>
              </a:rPr>
              <a:t>Planning Committee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1" t="65920"/>
          <a:stretch/>
        </p:blipFill>
        <p:spPr>
          <a:xfrm>
            <a:off x="878774" y="2095358"/>
            <a:ext cx="10629404" cy="4750737"/>
          </a:xfr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90" y="378904"/>
            <a:ext cx="3792311" cy="1716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279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63</Words>
  <Application>Microsoft Macintosh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Adobe Song Std L</vt:lpstr>
      <vt:lpstr>Arial</vt:lpstr>
      <vt:lpstr>Calibri</vt:lpstr>
      <vt:lpstr>Calibri Light</vt:lpstr>
      <vt:lpstr>Cambria</vt:lpstr>
      <vt:lpstr>ＭＳ Ｐゴシック</vt:lpstr>
      <vt:lpstr>Times New Roman</vt:lpstr>
      <vt:lpstr>Office Theme</vt:lpstr>
      <vt:lpstr>   </vt:lpstr>
      <vt:lpstr>TSLCA</vt:lpstr>
      <vt:lpstr>Membership Benefits</vt:lpstr>
      <vt:lpstr>Our Funders</vt:lpstr>
      <vt:lpstr>Summit Sponsors</vt:lpstr>
      <vt:lpstr>Summit Planning Committee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MAINE SUMMIT ON AGING</dc:title>
  <dc:creator>Microsoft account</dc:creator>
  <cp:lastModifiedBy>Microsoft Office User</cp:lastModifiedBy>
  <cp:revision>22</cp:revision>
  <dcterms:created xsi:type="dcterms:W3CDTF">2015-09-11T15:41:27Z</dcterms:created>
  <dcterms:modified xsi:type="dcterms:W3CDTF">2017-11-26T22:27:41Z</dcterms:modified>
</cp:coreProperties>
</file>