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6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36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8" r:id="rId2"/>
    <p:sldMasterId id="2147483794" r:id="rId3"/>
    <p:sldMasterId id="2147483806" r:id="rId4"/>
    <p:sldMasterId id="2147483819" r:id="rId5"/>
  </p:sldMasterIdLst>
  <p:notesMasterIdLst>
    <p:notesMasterId r:id="rId36"/>
  </p:notesMasterIdLst>
  <p:sldIdLst>
    <p:sldId id="256" r:id="rId6"/>
    <p:sldId id="257" r:id="rId7"/>
    <p:sldId id="263" r:id="rId8"/>
    <p:sldId id="310" r:id="rId9"/>
    <p:sldId id="264" r:id="rId10"/>
    <p:sldId id="338" r:id="rId11"/>
    <p:sldId id="273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39" r:id="rId26"/>
    <p:sldId id="340" r:id="rId27"/>
    <p:sldId id="341" r:id="rId28"/>
    <p:sldId id="342" r:id="rId29"/>
    <p:sldId id="343" r:id="rId30"/>
    <p:sldId id="344" r:id="rId31"/>
    <p:sldId id="348" r:id="rId32"/>
    <p:sldId id="349" r:id="rId33"/>
    <p:sldId id="309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rter, Josephine" initials="P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9600"/>
    <a:srgbClr val="1B1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88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D0E7-93B3-C246-BA9F-2BA44E8ED525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B6BA-7983-2A4E-990B-35D3A9BE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354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19C6-4EF3-49D9-8A40-F778CDB855A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88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19C6-4EF3-49D9-8A40-F778CDB855A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221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701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4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43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70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FB6BA-7983-2A4E-990B-35D3A9BE14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7565" y="685488"/>
            <a:ext cx="606287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CAA6-5B6E-C841-86B4-A52B298726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298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19C6-4EF3-49D9-8A40-F778CDB855A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42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19C6-4EF3-49D9-8A40-F778CDB855A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493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19C6-4EF3-49D9-8A40-F778CDB855A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24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319C6-4EF3-49D9-8A40-F778CDB855A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98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61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04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8" y="365135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302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361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45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53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97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495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3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696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06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453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50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04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8" y="365135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302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48DA-CBBD-B142-B76B-25818ED4E9E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1C81-8723-8A4C-BB9C-6335EBB6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13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48DA-CBBD-B142-B76B-25818ED4E9E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F16-CBE1-AE44-9A1D-61C79C3B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75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48DA-CBBD-B142-B76B-25818ED4E9E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F16-CBE1-AE44-9A1D-61C79C3B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27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48DA-CBBD-B142-B76B-25818ED4E9E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F16-CBE1-AE44-9A1D-61C79C3B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48DA-CBBD-B142-B76B-25818ED4E9E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F16-CBE1-AE44-9A1D-61C79C3B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48DA-CBBD-B142-B76B-25818ED4E9E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F16-CBE1-AE44-9A1D-61C79C3B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83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48DA-CBBD-B142-B76B-25818ED4E9E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F16-CBE1-AE44-9A1D-61C79C3B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533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48DA-CBBD-B142-B76B-25818ED4E9E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1C81-8723-8A4C-BB9C-6335EBB66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12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48DA-CBBD-B142-B76B-25818ED4E9E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F16-CBE1-AE44-9A1D-61C79C3B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1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48DA-CBBD-B142-B76B-25818ED4E9E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F16-CBE1-AE44-9A1D-61C79C3B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9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48DA-CBBD-B142-B76B-25818ED4E9E4}" type="datetimeFigureOut">
              <a:rPr lang="en-US" smtClean="0"/>
              <a:t>11/17/17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0F16-CBE1-AE44-9A1D-61C79C3B2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1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BC5B070-4143-4C87-A3C9-3F38ED9FE4B3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BC5B070-4143-4C87-A3C9-3F38ED9FE4B3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BC5B070-4143-4C87-A3C9-3F38ED9FE4B3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BC5B070-4143-4C87-A3C9-3F38ED9FE4B3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BC5B070-4143-4C87-A3C9-3F38ED9FE4B3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979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BC5B070-4143-4C87-A3C9-3F38ED9FE4B3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BC5B070-4143-4C87-A3C9-3F38ED9FE4B3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BC5B070-4143-4C87-A3C9-3F38ED9FE4B3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BC5B070-4143-4C87-A3C9-3F38ED9FE4B3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BC5B070-4143-4C87-A3C9-3F38ED9FE4B3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90216-4866-4C19-9D36-1075C5E7A78E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DBC5B070-4143-4C87-A3C9-3F38ED9FE4B3}" type="slidenum">
              <a:rPr lang="en-US" smtClean="0">
                <a:solidFill>
                  <a:prstClr val="black"/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8993" y="4550120"/>
            <a:ext cx="5306015" cy="535427"/>
          </a:xfrm>
        </p:spPr>
        <p:txBody>
          <a:bodyPr/>
          <a:lstStyle>
            <a:lvl1pPr algn="ctr">
              <a:defRPr sz="2000" b="1" i="0">
                <a:latin typeface="Georgia" charset="0"/>
                <a:ea typeface="Georgia" charset="0"/>
                <a:cs typeface="Georgia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8993" y="5085547"/>
            <a:ext cx="5306015" cy="430197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solidFill>
                  <a:schemeClr val="bg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C262D44-7AFB-5C40-8CED-315707001A3D}" type="datetime1">
              <a:rPr lang="en-US" smtClean="0">
                <a:solidFill>
                  <a:srgbClr val="116786"/>
                </a:solidFill>
                <a:latin typeface="Calibri"/>
              </a:rPr>
              <a:pPr/>
              <a:t>11/17/17</a:t>
            </a:fld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43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5664" y="2433610"/>
            <a:ext cx="5312673" cy="2121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2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9531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8890881-AB05-D64A-99A6-624FCD66EE23}" type="datetime1">
              <a:rPr lang="en-US" smtClean="0">
                <a:solidFill>
                  <a:srgbClr val="116786"/>
                </a:solidFill>
                <a:latin typeface="Calibri"/>
              </a:rPr>
              <a:pPr/>
              <a:t>11/17/17</a:t>
            </a:fld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495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DD6688B-CB0F-6346-93C2-9A8D7D068C6B}" type="datetime1">
              <a:rPr lang="en-US" smtClean="0">
                <a:solidFill>
                  <a:srgbClr val="116786"/>
                </a:solidFill>
                <a:latin typeface="Calibri"/>
              </a:rPr>
              <a:pPr/>
              <a:t>11/17/17</a:t>
            </a:fld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74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27E5D7-9F7C-0D42-A3CE-5837984F35E5}" type="datetime1">
              <a:rPr lang="en-US" smtClean="0">
                <a:solidFill>
                  <a:srgbClr val="116786"/>
                </a:solidFill>
                <a:latin typeface="Calibri"/>
              </a:rPr>
              <a:pPr/>
              <a:t>11/17/17</a:t>
            </a:fld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327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E08EB77-6712-9B41-B817-32B645346BCE}" type="datetime1">
              <a:rPr lang="en-US" smtClean="0">
                <a:solidFill>
                  <a:srgbClr val="116786"/>
                </a:solidFill>
                <a:latin typeface="Calibri"/>
              </a:rPr>
              <a:pPr/>
              <a:t>11/17/17</a:t>
            </a:fld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762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8BFFF52-2650-654F-9967-B2F9E18B3D02}" type="datetime1">
              <a:rPr lang="en-US" smtClean="0">
                <a:solidFill>
                  <a:srgbClr val="116786"/>
                </a:solidFill>
                <a:latin typeface="Calibri"/>
              </a:rPr>
              <a:pPr/>
              <a:t>11/17/17</a:t>
            </a:fld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32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7F5AF3A-A278-7141-B6BF-43DC92DACD94}" type="datetime1">
              <a:rPr lang="en-US" smtClean="0">
                <a:solidFill>
                  <a:srgbClr val="116786"/>
                </a:solidFill>
                <a:latin typeface="Calibri"/>
              </a:rPr>
              <a:pPr/>
              <a:t>11/17/17</a:t>
            </a:fld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31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9E74ECC4-F2BD-364B-8E40-907BC6EE721A}" type="datetime1">
              <a:rPr lang="en-US" smtClean="0">
                <a:solidFill>
                  <a:srgbClr val="116786"/>
                </a:solidFill>
                <a:latin typeface="Calibri"/>
              </a:rPr>
              <a:pPr/>
              <a:t>11/17/17</a:t>
            </a:fld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49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47F9368-A2BB-C74F-8BBA-EF00B0B32D20}" type="datetime1">
              <a:rPr lang="en-US" smtClean="0">
                <a:solidFill>
                  <a:srgbClr val="116786"/>
                </a:solidFill>
                <a:latin typeface="Calibri"/>
              </a:rPr>
              <a:pPr/>
              <a:t>11/17/17</a:t>
            </a:fld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9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53200" y="61856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A4764F-5B02-2747-8762-D6CD0B8C4DF6}" type="slidenum">
              <a:rPr lang="en-US" smtClean="0">
                <a:solidFill>
                  <a:srgbClr val="116786"/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116786"/>
              </a:solidFill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67648"/>
            <a:ext cx="2133600" cy="365125"/>
          </a:xfrm>
        </p:spPr>
        <p:txBody>
          <a:bodyPr/>
          <a:lstStyle>
            <a:lvl1pPr>
              <a:defRPr b="1" i="0" u="none" kern="1200">
                <a:solidFill>
                  <a:schemeClr val="tx1"/>
                </a:solidFill>
              </a:defRPr>
            </a:lvl1pPr>
          </a:lstStyle>
          <a:p>
            <a:fld id="{26A4764F-5B02-2747-8762-D6CD0B8C4DF6}" type="slidenum">
              <a:rPr lang="en-US" smtClean="0">
                <a:solidFill>
                  <a:srgbClr val="116786"/>
                </a:solidFill>
              </a:rPr>
              <a:pPr/>
              <a:t>‹#›</a:t>
            </a:fld>
            <a:endParaRPr lang="en-US" dirty="0">
              <a:solidFill>
                <a:srgbClr val="116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21"/>
          </p:nvPr>
        </p:nvSpPr>
        <p:spPr>
          <a:xfrm>
            <a:off x="6655931" y="738608"/>
            <a:ext cx="2030887" cy="261683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655930" y="3594877"/>
            <a:ext cx="2030887" cy="14585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and Title insert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738618"/>
            <a:ext cx="5865467" cy="5044137"/>
          </a:xfrm>
        </p:spPr>
        <p:txBody>
          <a:bodyPr/>
          <a:lstStyle>
            <a:lvl1pPr marL="0" indent="0">
              <a:buFontTx/>
              <a:buNone/>
              <a:defRPr b="1" i="1">
                <a:solidFill>
                  <a:schemeClr val="tx1">
                    <a:lumMod val="7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5660"/>
            <a:ext cx="2133600" cy="365125"/>
          </a:xfrm>
        </p:spPr>
        <p:txBody>
          <a:bodyPr/>
          <a:lstStyle>
            <a:lvl1pPr>
              <a:defRPr b="1" i="0" u="none" kern="1200">
                <a:solidFill>
                  <a:schemeClr val="tx1"/>
                </a:solidFill>
              </a:defRPr>
            </a:lvl1pPr>
          </a:lstStyle>
          <a:p>
            <a:fld id="{26A4764F-5B02-2747-8762-D6CD0B8C4DF6}" type="slidenum">
              <a:rPr lang="en-US" smtClean="0">
                <a:solidFill>
                  <a:srgbClr val="116786"/>
                </a:solidFill>
              </a:rPr>
              <a:pPr/>
              <a:t>‹#›</a:t>
            </a:fld>
            <a:endParaRPr lang="en-US" dirty="0">
              <a:solidFill>
                <a:srgbClr val="116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94" y="2338625"/>
            <a:ext cx="1258904" cy="1622123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827158" y="814065"/>
            <a:ext cx="7303020" cy="132720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0" i="0" baseline="0">
                <a:solidFill>
                  <a:schemeClr val="tx1">
                    <a:lumMod val="7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7"/>
          </p:nvPr>
        </p:nvSpPr>
        <p:spPr>
          <a:xfrm>
            <a:off x="1806404" y="2338625"/>
            <a:ext cx="1258904" cy="1622123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8"/>
          </p:nvPr>
        </p:nvSpPr>
        <p:spPr>
          <a:xfrm>
            <a:off x="3184422" y="2338625"/>
            <a:ext cx="1258904" cy="1622123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9"/>
          </p:nvPr>
        </p:nvSpPr>
        <p:spPr>
          <a:xfrm>
            <a:off x="4544426" y="2338625"/>
            <a:ext cx="1258904" cy="1622123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20"/>
          </p:nvPr>
        </p:nvSpPr>
        <p:spPr>
          <a:xfrm>
            <a:off x="5922443" y="2338625"/>
            <a:ext cx="1258904" cy="1622123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21"/>
          </p:nvPr>
        </p:nvSpPr>
        <p:spPr>
          <a:xfrm>
            <a:off x="7273440" y="2338625"/>
            <a:ext cx="1258904" cy="1622123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437394" y="4060440"/>
            <a:ext cx="1258904" cy="8190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and Title insert here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1806404" y="4060440"/>
            <a:ext cx="1258904" cy="8190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and Title insert here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4" hasCustomPrompt="1"/>
          </p:nvPr>
        </p:nvSpPr>
        <p:spPr>
          <a:xfrm>
            <a:off x="3184422" y="4060440"/>
            <a:ext cx="1258904" cy="8190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and Title insert here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5" hasCustomPrompt="1"/>
          </p:nvPr>
        </p:nvSpPr>
        <p:spPr>
          <a:xfrm>
            <a:off x="4544426" y="4060440"/>
            <a:ext cx="1258904" cy="8190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and Title insert here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922443" y="4060440"/>
            <a:ext cx="1258904" cy="8190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and Title insert here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27" hasCustomPrompt="1"/>
          </p:nvPr>
        </p:nvSpPr>
        <p:spPr>
          <a:xfrm>
            <a:off x="7273440" y="4060440"/>
            <a:ext cx="1258904" cy="8190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 baseline="0">
                <a:solidFill>
                  <a:schemeClr val="tx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Name and Title insert here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5660"/>
            <a:ext cx="2133600" cy="365125"/>
          </a:xfrm>
        </p:spPr>
        <p:txBody>
          <a:bodyPr/>
          <a:lstStyle>
            <a:lvl1pPr>
              <a:defRPr b="1" i="0" u="none" kern="1200">
                <a:solidFill>
                  <a:schemeClr val="tx1"/>
                </a:solidFill>
              </a:defRPr>
            </a:lvl1pPr>
          </a:lstStyle>
          <a:p>
            <a:fld id="{26A4764F-5B02-2747-8762-D6CD0B8C4DF6}" type="slidenum">
              <a:rPr lang="en-US" smtClean="0">
                <a:solidFill>
                  <a:srgbClr val="116786"/>
                </a:solidFill>
              </a:rPr>
              <a:pPr/>
              <a:t>‹#›</a:t>
            </a:fld>
            <a:endParaRPr lang="en-US" dirty="0">
              <a:solidFill>
                <a:srgbClr val="116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316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738618"/>
            <a:ext cx="8229600" cy="4861575"/>
          </a:xfrm>
        </p:spPr>
        <p:txBody>
          <a:bodyPr/>
          <a:lstStyle>
            <a:lvl1pPr marL="0" indent="0">
              <a:buFontTx/>
              <a:buNone/>
              <a:defRPr b="1" i="1">
                <a:solidFill>
                  <a:schemeClr val="tx1">
                    <a:lumMod val="7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5660"/>
            <a:ext cx="2133600" cy="365125"/>
          </a:xfrm>
        </p:spPr>
        <p:txBody>
          <a:bodyPr/>
          <a:lstStyle>
            <a:lvl1pPr>
              <a:defRPr b="1" i="0" u="none" kern="1200">
                <a:solidFill>
                  <a:schemeClr val="tx1"/>
                </a:solidFill>
              </a:defRPr>
            </a:lvl1pPr>
          </a:lstStyle>
          <a:p>
            <a:fld id="{26A4764F-5B02-2747-8762-D6CD0B8C4DF6}" type="slidenum">
              <a:rPr lang="en-US" smtClean="0">
                <a:solidFill>
                  <a:srgbClr val="116786"/>
                </a:solidFill>
              </a:rPr>
              <a:pPr/>
              <a:t>‹#›</a:t>
            </a:fld>
            <a:endParaRPr lang="en-US" dirty="0">
              <a:solidFill>
                <a:srgbClr val="116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66930" y="423876"/>
            <a:ext cx="7951787" cy="418782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5660"/>
            <a:ext cx="2133600" cy="365125"/>
          </a:xfrm>
        </p:spPr>
        <p:txBody>
          <a:bodyPr/>
          <a:lstStyle>
            <a:lvl1pPr>
              <a:defRPr b="1" i="0" u="none" kern="1200">
                <a:solidFill>
                  <a:schemeClr val="tx1"/>
                </a:solidFill>
              </a:defRPr>
            </a:lvl1pPr>
          </a:lstStyle>
          <a:p>
            <a:fld id="{26A4764F-5B02-2747-8762-D6CD0B8C4DF6}" type="slidenum">
              <a:rPr lang="en-US" smtClean="0">
                <a:solidFill>
                  <a:srgbClr val="116786"/>
                </a:solidFill>
              </a:rPr>
              <a:pPr/>
              <a:t>‹#›</a:t>
            </a:fld>
            <a:endParaRPr lang="en-US" dirty="0">
              <a:solidFill>
                <a:srgbClr val="1167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69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06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50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18" Type="http://schemas.openxmlformats.org/officeDocument/2006/relationships/image" Target="../media/image2.jp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516E"/>
            </a:gs>
            <a:gs pos="10000">
              <a:srgbClr val="834999"/>
            </a:gs>
            <a:gs pos="92000">
              <a:srgbClr val="43196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3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516E"/>
            </a:gs>
            <a:gs pos="10000">
              <a:srgbClr val="834999"/>
            </a:gs>
            <a:gs pos="92000">
              <a:srgbClr val="43196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3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C77E6E-0973-4A4F-B50D-60D6CA07367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11/17/17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4F78D-38E1-E045-BF30-C57CE44453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67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72211"/>
            <a:ext cx="888498" cy="60978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72000" y="6172213"/>
            <a:ext cx="4572000" cy="45719"/>
          </a:xfrm>
          <a:prstGeom prst="rect">
            <a:avLst/>
          </a:prstGeom>
          <a:solidFill>
            <a:srgbClr val="E45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1866"/>
            <a:ext cx="7588422" cy="813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2076"/>
            <a:ext cx="8229600" cy="468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8324" y="6475067"/>
            <a:ext cx="621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ctr"/>
            <a:fld id="{935FDEA8-A28C-FC43-A33D-18A4F49691A6}" type="slidenum">
              <a:rPr lang="en-US" smtClean="0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1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rgbClr val="0000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800" b="0" i="0" kern="1200">
          <a:solidFill>
            <a:schemeClr val="bg2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1600" b="0" i="0" kern="1200">
          <a:solidFill>
            <a:schemeClr val="bg2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400" b="0" i="0" kern="1200">
          <a:solidFill>
            <a:schemeClr val="bg2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1200" b="0" i="0" kern="1200">
          <a:solidFill>
            <a:schemeClr val="bg2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ct val="20000"/>
        </a:spcBef>
        <a:buFont typeface="Arial"/>
        <a:buChar char="»"/>
        <a:defRPr sz="1200" b="0" i="0" kern="1200">
          <a:solidFill>
            <a:schemeClr val="bg2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hyperlink" Target="http://www.mainehousing.org/programs-services/rental/subsidized-housing" TargetMode="External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0.jpeg"/><Relationship Id="rId5" Type="http://schemas.openxmlformats.org/officeDocument/2006/relationships/image" Target="../media/image31.tiff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700" y="3342121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150" dirty="0" smtClean="0">
                <a:solidFill>
                  <a:srgbClr val="008000"/>
                </a:solidFill>
                <a:latin typeface="Avenir Book"/>
                <a:cs typeface="Avenir Book"/>
              </a:rPr>
              <a:t>Housing as Community Development</a:t>
            </a:r>
            <a:endParaRPr lang="en-US" sz="6600" b="1" spc="-150" dirty="0" smtClean="0">
              <a:solidFill>
                <a:srgbClr val="008000"/>
              </a:solidFill>
              <a:latin typeface="Avenir Book"/>
              <a:cs typeface="Avenir Book"/>
            </a:endParaRPr>
          </a:p>
          <a:p>
            <a:pPr algn="ctr"/>
            <a:endParaRPr lang="en-US" sz="4400" b="1" spc="-150" dirty="0">
              <a:solidFill>
                <a:srgbClr val="008000"/>
              </a:solidFill>
              <a:latin typeface="Avenir Book"/>
              <a:cs typeface="Avenir Boo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01766" y="5911885"/>
            <a:ext cx="6524625" cy="15875"/>
          </a:xfrm>
          <a:prstGeom prst="line">
            <a:avLst/>
          </a:prstGeom>
          <a:ln>
            <a:solidFill>
              <a:srgbClr val="BF9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10535" y="2247900"/>
            <a:ext cx="6524625" cy="15875"/>
          </a:xfrm>
          <a:prstGeom prst="line">
            <a:avLst/>
          </a:prstGeom>
          <a:ln>
            <a:solidFill>
              <a:srgbClr val="BF9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13000" y="2427135"/>
            <a:ext cx="41783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Today’s Webinar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836" y="241300"/>
            <a:ext cx="404012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26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We want to develop (old school, large </a:t>
            </a:r>
            <a:r>
              <a:rPr lang="en-US" sz="3600" dirty="0">
                <a:solidFill>
                  <a:srgbClr val="C00000"/>
                </a:solidFill>
              </a:rPr>
              <a:t>old </a:t>
            </a:r>
            <a:r>
              <a:rPr lang="en-US" sz="3600" dirty="0" smtClean="0">
                <a:solidFill>
                  <a:srgbClr val="C00000"/>
                </a:solidFill>
              </a:rPr>
              <a:t>house, vacant lot) into new housing.</a:t>
            </a:r>
          </a:p>
          <a:p>
            <a:pPr marL="0" indent="0"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What do we need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4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Examples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Non-profit A has a building it wants to turn into housing</a:t>
            </a:r>
          </a:p>
          <a:p>
            <a:r>
              <a:rPr lang="en-US" dirty="0" smtClean="0"/>
              <a:t>Non-profit B has been offered a free piece of land</a:t>
            </a:r>
          </a:p>
          <a:p>
            <a:r>
              <a:rPr lang="en-US" dirty="0" smtClean="0"/>
              <a:t>Town C has a vacant school</a:t>
            </a:r>
          </a:p>
          <a:p>
            <a:r>
              <a:rPr lang="en-US" dirty="0" smtClean="0"/>
              <a:t>Town D has an old mill</a:t>
            </a:r>
          </a:p>
          <a:p>
            <a:r>
              <a:rPr lang="en-US" dirty="0" smtClean="0"/>
              <a:t>Town E has some big, old houses that could be made into apartments</a:t>
            </a:r>
          </a:p>
          <a:p>
            <a:r>
              <a:rPr lang="en-US" dirty="0" smtClean="0"/>
              <a:t>A committed group of community members want to see senior housing built in their town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Estate Development 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Development Process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442076"/>
            <a:ext cx="4365321" cy="4684088"/>
          </a:xfrm>
        </p:spPr>
        <p:txBody>
          <a:bodyPr>
            <a:normAutofit/>
          </a:bodyPr>
          <a:lstStyle/>
          <a:p>
            <a:r>
              <a:rPr lang="en-US" dirty="0" smtClean="0"/>
              <a:t>Pre-Development</a:t>
            </a:r>
          </a:p>
          <a:p>
            <a:pPr lvl="1"/>
            <a:r>
              <a:rPr lang="en-US" dirty="0" smtClean="0"/>
              <a:t>Concept/Market Analysis/Feasibility</a:t>
            </a:r>
          </a:p>
          <a:p>
            <a:pPr lvl="1"/>
            <a:r>
              <a:rPr lang="en-US" dirty="0" smtClean="0"/>
              <a:t>Site Selection/Site Plans</a:t>
            </a:r>
          </a:p>
          <a:p>
            <a:pPr lvl="1"/>
            <a:r>
              <a:rPr lang="en-US" dirty="0" smtClean="0"/>
              <a:t>Environmental Assessments/Survey</a:t>
            </a:r>
          </a:p>
          <a:p>
            <a:pPr lvl="1"/>
            <a:r>
              <a:rPr lang="en-US" dirty="0" smtClean="0"/>
              <a:t>Permitting</a:t>
            </a:r>
          </a:p>
          <a:p>
            <a:pPr lvl="1"/>
            <a:r>
              <a:rPr lang="en-US" dirty="0" smtClean="0"/>
              <a:t>Financing </a:t>
            </a:r>
          </a:p>
          <a:p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Plans &amp; Specs</a:t>
            </a:r>
          </a:p>
          <a:p>
            <a:pPr lvl="1"/>
            <a:r>
              <a:rPr lang="en-US" dirty="0" smtClean="0"/>
              <a:t>Oversight</a:t>
            </a:r>
          </a:p>
          <a:p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Lease-Up</a:t>
            </a:r>
          </a:p>
          <a:p>
            <a:pPr lvl="1"/>
            <a:r>
              <a:rPr lang="en-US" dirty="0" smtClean="0"/>
              <a:t>Property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1237961"/>
            <a:ext cx="4459615" cy="45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12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Understanding Real Estate Development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Risk (pre-development)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Risk (construction)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Risk (operational)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859059"/>
            <a:ext cx="5265455" cy="54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3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Financing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Scarcity of Resources</a:t>
            </a:r>
          </a:p>
          <a:p>
            <a:pPr lvl="1"/>
            <a:r>
              <a:rPr lang="en-US" strike="sngStrike" dirty="0" smtClean="0"/>
              <a:t>HUD 202</a:t>
            </a:r>
          </a:p>
          <a:p>
            <a:pPr lvl="1"/>
            <a:r>
              <a:rPr lang="en-US" strike="sngStrike" dirty="0" smtClean="0"/>
              <a:t>Public Housing</a:t>
            </a:r>
          </a:p>
          <a:p>
            <a:pPr lvl="1"/>
            <a:r>
              <a:rPr lang="en-US" strike="sngStrike" dirty="0" smtClean="0"/>
              <a:t>RD 515</a:t>
            </a:r>
          </a:p>
          <a:p>
            <a:pPr lvl="1"/>
            <a:r>
              <a:rPr lang="en-US" dirty="0" smtClean="0"/>
              <a:t>Low Income Housing Tax Credit</a:t>
            </a:r>
          </a:p>
          <a:p>
            <a:pPr lvl="2"/>
            <a:r>
              <a:rPr lang="en-US" dirty="0" smtClean="0"/>
              <a:t>Highly Competitive</a:t>
            </a:r>
          </a:p>
          <a:p>
            <a:pPr lvl="2"/>
            <a:r>
              <a:rPr lang="en-US" dirty="0" smtClean="0"/>
              <a:t>Award cycle one time/year</a:t>
            </a:r>
          </a:p>
          <a:p>
            <a:pPr lvl="2"/>
            <a:r>
              <a:rPr lang="en-US" dirty="0" smtClean="0"/>
              <a:t>Expectation of “readiness” means high pre-development costs</a:t>
            </a:r>
          </a:p>
          <a:p>
            <a:pPr lvl="2"/>
            <a:r>
              <a:rPr lang="en-US" dirty="0" smtClean="0"/>
              <a:t>Smart Growth expectations</a:t>
            </a:r>
          </a:p>
          <a:p>
            <a:pPr lvl="1"/>
            <a:r>
              <a:rPr lang="en-US" dirty="0" smtClean="0"/>
              <a:t>Private Debt</a:t>
            </a:r>
          </a:p>
          <a:p>
            <a:pPr lvl="2"/>
            <a:r>
              <a:rPr lang="en-US" dirty="0" smtClean="0"/>
              <a:t>Difficult to meet affordability targets</a:t>
            </a:r>
          </a:p>
          <a:p>
            <a:pPr lvl="1"/>
            <a:r>
              <a:rPr lang="en-US" dirty="0" smtClean="0"/>
              <a:t>Grants</a:t>
            </a:r>
          </a:p>
          <a:p>
            <a:pPr lvl="2"/>
            <a:r>
              <a:rPr lang="en-US" dirty="0" smtClean="0"/>
              <a:t>Few funders make capital grants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74467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Determined?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Know Your Market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 smtClean="0"/>
              <a:t>Review Craigslist, Zillow, Newspaper Ads for market rate listings</a:t>
            </a:r>
          </a:p>
          <a:p>
            <a:pPr>
              <a:buAutoNum type="arabicPeriod"/>
            </a:pPr>
            <a:r>
              <a:rPr lang="en-US" dirty="0" smtClean="0"/>
              <a:t>Review </a:t>
            </a:r>
            <a:r>
              <a:rPr lang="en-US" dirty="0" err="1" smtClean="0"/>
              <a:t>MaineHousing’s</a:t>
            </a:r>
            <a:r>
              <a:rPr lang="en-US" dirty="0" smtClean="0"/>
              <a:t> Subsidized Apartment Listings by county:</a:t>
            </a:r>
          </a:p>
          <a:p>
            <a:pPr marL="400050" lvl="1" indent="0">
              <a:buNone/>
            </a:pP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www.mainehousing.org/programs-services/rental/subsidized-housing</a:t>
            </a:r>
            <a:endParaRPr lang="en-US" sz="1200" dirty="0" smtClean="0"/>
          </a:p>
          <a:p>
            <a:pPr>
              <a:buAutoNum type="arabicPeriod" startAt="3"/>
            </a:pPr>
            <a:r>
              <a:rPr lang="en-US" dirty="0" smtClean="0"/>
              <a:t>Get to know who is serving your area –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Public Housing Authorities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Housing Developers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Consultants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31"/>
          <a:stretch/>
        </p:blipFill>
        <p:spPr>
          <a:xfrm>
            <a:off x="4978400" y="2220976"/>
            <a:ext cx="4058255" cy="39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Find a Partner or Consultant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requires financial capabilities, access to pre-development capital, ability to guarantee loans, etc.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 a strong project manager to manage your development team, which includes an attorney, architect, engineers, accountant, etc.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 staff and team capacity to undertake this effort.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do not need to go it alone!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7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tangleLog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00500"/>
            <a:ext cx="9144000" cy="2857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3958" y="1358618"/>
            <a:ext cx="561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061508"/>
            <a:ext cx="843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-7" dirty="0" smtClean="0">
                <a:solidFill>
                  <a:srgbClr val="BF9000"/>
                </a:solidFill>
                <a:cs typeface="Calibri"/>
              </a:rPr>
              <a:t>Increasing </a:t>
            </a:r>
            <a:r>
              <a:rPr lang="en-US" sz="4000" spc="-7" dirty="0">
                <a:solidFill>
                  <a:srgbClr val="BF9000"/>
                </a:solidFill>
                <a:cs typeface="Calibri"/>
              </a:rPr>
              <a:t>the collective impact of aging in place initiatives through shared </a:t>
            </a:r>
            <a:r>
              <a:rPr lang="en-US" sz="4000" spc="-7" dirty="0" smtClean="0">
                <a:solidFill>
                  <a:srgbClr val="BF9000"/>
                </a:solidFill>
                <a:cs typeface="Calibri"/>
              </a:rPr>
              <a:t>learning.</a:t>
            </a:r>
            <a:endParaRPr lang="en-US" sz="4000" dirty="0">
              <a:solidFill>
                <a:srgbClr val="BF9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566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7" dirty="0" smtClean="0">
                <a:solidFill>
                  <a:srgbClr val="008000"/>
                </a:solidFill>
                <a:cs typeface="Calibri"/>
              </a:rPr>
              <a:t>Tri</a:t>
            </a:r>
            <a:r>
              <a:rPr lang="en-US" sz="4000" b="1" spc="-7" dirty="0">
                <a:solidFill>
                  <a:srgbClr val="008000"/>
                </a:solidFill>
                <a:cs typeface="Calibri"/>
              </a:rPr>
              <a:t>-State Learning </a:t>
            </a:r>
            <a:r>
              <a:rPr lang="en-US" sz="4000" b="1" spc="-7" dirty="0" smtClean="0">
                <a:solidFill>
                  <a:srgbClr val="008000"/>
                </a:solidFill>
                <a:cs typeface="Calibri"/>
              </a:rPr>
              <a:t>Collaborative </a:t>
            </a:r>
            <a:r>
              <a:rPr lang="en-US" sz="4000" b="1" spc="-7" dirty="0">
                <a:solidFill>
                  <a:srgbClr val="008000"/>
                </a:solidFill>
                <a:cs typeface="Calibri"/>
              </a:rPr>
              <a:t>on </a:t>
            </a:r>
            <a:r>
              <a:rPr lang="en-US" sz="4000" b="1" spc="-7" dirty="0" smtClean="0">
                <a:solidFill>
                  <a:srgbClr val="008000"/>
                </a:solidFill>
                <a:cs typeface="Calibri"/>
              </a:rPr>
              <a:t>Aging</a:t>
            </a:r>
            <a:endParaRPr lang="en-US" sz="4000" b="1" spc="-7" dirty="0">
              <a:solidFill>
                <a:srgbClr val="008000"/>
              </a:solidFill>
              <a:cs typeface="Calibri"/>
            </a:endParaRPr>
          </a:p>
          <a:p>
            <a:pPr algn="ctr"/>
            <a:endParaRPr lang="en-US" sz="4400" spc="-7" dirty="0" smtClean="0">
              <a:solidFill>
                <a:srgbClr val="008000"/>
              </a:solidFill>
              <a:cs typeface="Calibri"/>
            </a:endParaRPr>
          </a:p>
          <a:p>
            <a:pPr algn="ctr"/>
            <a:r>
              <a:rPr lang="en-US" sz="4000" spc="-7" dirty="0" smtClean="0">
                <a:solidFill>
                  <a:srgbClr val="008000"/>
                </a:solidFill>
                <a:cs typeface="Calibri"/>
              </a:rPr>
              <a:t>Our </a:t>
            </a:r>
            <a:r>
              <a:rPr lang="en-US" sz="4000" spc="-7" dirty="0">
                <a:solidFill>
                  <a:srgbClr val="008000"/>
                </a:solidFill>
                <a:cs typeface="Calibri"/>
              </a:rPr>
              <a:t>mission: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3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Factors in Successful Projects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Committed, determined teams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champion or two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Flexibility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Patience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76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210" y="457200"/>
            <a:ext cx="5486790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E45205"/>
                </a:solidFill>
                <a:latin typeface="Futura PT Book" pitchFamily="34" charset="0"/>
              </a:rPr>
              <a:t>DESIGN + SENIOR LIVING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" b="11884"/>
          <a:stretch/>
        </p:blipFill>
        <p:spPr>
          <a:xfrm>
            <a:off x="685800" y="1219200"/>
            <a:ext cx="7772400" cy="4547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70760" y="1192803"/>
            <a:ext cx="2563640" cy="4574023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977" y="1390927"/>
            <a:ext cx="2552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E45205"/>
              </a:buClr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Safety</a:t>
            </a:r>
          </a:p>
          <a:p>
            <a:pPr algn="ctr" defTabSz="914400">
              <a:buClr>
                <a:srgbClr val="E45205"/>
              </a:buClr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algn="ctr" defTabSz="914400">
              <a:buClr>
                <a:srgbClr val="E45205"/>
              </a:buClr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algn="ctr" defTabSz="914400">
              <a:buClr>
                <a:srgbClr val="E45205"/>
              </a:buClr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Age in Place</a:t>
            </a:r>
          </a:p>
          <a:p>
            <a:pPr algn="ctr" defTabSz="914400">
              <a:buClr>
                <a:srgbClr val="E45205"/>
              </a:buClr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algn="ctr" defTabSz="914400">
              <a:buClr>
                <a:srgbClr val="E45205"/>
              </a:buClr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 defTabSz="914400">
              <a:buClr>
                <a:srgbClr val="E45205"/>
              </a:buClr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Maintain Independence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72577" y="2362200"/>
            <a:ext cx="2057400" cy="0"/>
          </a:xfrm>
          <a:prstGeom prst="line">
            <a:avLst/>
          </a:prstGeom>
          <a:ln w="22225">
            <a:solidFill>
              <a:srgbClr val="E45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577" y="4038600"/>
            <a:ext cx="2057400" cy="0"/>
          </a:xfrm>
          <a:prstGeom prst="line">
            <a:avLst/>
          </a:prstGeom>
          <a:ln w="22225">
            <a:solidFill>
              <a:srgbClr val="E45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49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210" y="457200"/>
            <a:ext cx="5486790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Futura PT Book" pitchFamily="34" charset="0"/>
              </a:rPr>
              <a:t>THE SITE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Futura PT Boo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7848" r="23596" b="12108"/>
          <a:stretch/>
        </p:blipFill>
        <p:spPr>
          <a:xfrm>
            <a:off x="457200" y="1371600"/>
            <a:ext cx="39624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3646" r="28315" b="3999"/>
          <a:stretch/>
        </p:blipFill>
        <p:spPr>
          <a:xfrm>
            <a:off x="4724400" y="1371600"/>
            <a:ext cx="40386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7368" y="5406980"/>
            <a:ext cx="86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URBAN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0771" y="540698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RURAL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r="29565"/>
          <a:stretch/>
        </p:blipFill>
        <p:spPr>
          <a:xfrm>
            <a:off x="381000" y="1368383"/>
            <a:ext cx="4114800" cy="3889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-83" r="18104" b="83"/>
          <a:stretch/>
        </p:blipFill>
        <p:spPr>
          <a:xfrm>
            <a:off x="4648200" y="1368383"/>
            <a:ext cx="4191000" cy="3889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100" y="540698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BUILDING CONCEPT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95982" y="540698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TRANSITION SPACES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210" y="457200"/>
            <a:ext cx="548679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prstClr val="white">
                    <a:lumMod val="50000"/>
                  </a:prstClr>
                </a:solidFill>
                <a:latin typeface="Futura PT Book" pitchFamily="34" charset="0"/>
              </a:rPr>
              <a:t>THE BUILDING</a:t>
            </a:r>
            <a:endParaRPr lang="en-US" sz="3200" b="1" dirty="0">
              <a:solidFill>
                <a:prstClr val="white">
                  <a:lumMod val="50000"/>
                </a:prstClr>
              </a:solidFill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4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210" y="457200"/>
            <a:ext cx="5486790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Futura PT Book" pitchFamily="34" charset="0"/>
              </a:rPr>
              <a:t>THE BUILDING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Futura PT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376" y="5406980"/>
            <a:ext cx="157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WAYFINDING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49482" y="5406980"/>
            <a:ext cx="218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COMMUNITY SPACES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8750" b="6480"/>
          <a:stretch/>
        </p:blipFill>
        <p:spPr>
          <a:xfrm>
            <a:off x="457200" y="1371601"/>
            <a:ext cx="3962400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r="17647"/>
          <a:stretch/>
        </p:blipFill>
        <p:spPr>
          <a:xfrm>
            <a:off x="4572000" y="1371600"/>
            <a:ext cx="4191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210" y="457200"/>
            <a:ext cx="5486790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Futura PT Book" pitchFamily="34" charset="0"/>
              </a:rPr>
              <a:t>THE INTERIOR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Futura PT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688" y="5406980"/>
            <a:ext cx="170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NATURAL LIGHT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43595" y="54069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VIEWS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8750" b="6480"/>
          <a:stretch/>
        </p:blipFill>
        <p:spPr>
          <a:xfrm>
            <a:off x="457200" y="1371601"/>
            <a:ext cx="39624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6" b="3697"/>
          <a:stretch/>
        </p:blipFill>
        <p:spPr>
          <a:xfrm>
            <a:off x="457200" y="1371600"/>
            <a:ext cx="39624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t="-83" r="25355" b="83"/>
          <a:stretch/>
        </p:blipFill>
        <p:spPr>
          <a:xfrm>
            <a:off x="4572000" y="1368383"/>
            <a:ext cx="4191000" cy="38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7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t="20934" r="1779" b="14658"/>
          <a:stretch/>
        </p:blipFill>
        <p:spPr>
          <a:xfrm>
            <a:off x="4569564" y="3429001"/>
            <a:ext cx="4193436" cy="182729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210" y="457200"/>
            <a:ext cx="5486790" cy="762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Futura PT Book" pitchFamily="34" charset="0"/>
              </a:rPr>
              <a:t>THE INTERIOR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Futura PT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244" y="5406980"/>
            <a:ext cx="222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APARTMENT LAYOUT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5" b="3525"/>
          <a:stretch/>
        </p:blipFill>
        <p:spPr>
          <a:xfrm>
            <a:off x="4572002" y="1368380"/>
            <a:ext cx="4190999" cy="2009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2" y="3149508"/>
            <a:ext cx="4190999" cy="2286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82044" y="3080267"/>
            <a:ext cx="197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INTERIOR FINISHES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7955" y="5403208"/>
            <a:ext cx="174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THE BATHROOM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114800" cy="35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1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ny-homes-logo-e1498667374608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 b="360"/>
          <a:stretch/>
        </p:blipFill>
        <p:spPr>
          <a:xfrm>
            <a:off x="539750" y="482601"/>
            <a:ext cx="7886700" cy="5981699"/>
          </a:xfrm>
        </p:spPr>
      </p:pic>
    </p:spTree>
    <p:extLst>
      <p:ext uri="{BB962C8B-B14F-4D97-AF65-F5344CB8AC3E}">
        <p14:creationId xmlns:p14="http://schemas.microsoft.com/office/powerpoint/2010/main" val="2049679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cago 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4" b="8394"/>
          <a:stretch>
            <a:fillRect/>
          </a:stretch>
        </p:blipFill>
        <p:spPr>
          <a:xfrm>
            <a:off x="1" y="276236"/>
            <a:ext cx="4470400" cy="2770209"/>
          </a:xfrm>
          <a:ln>
            <a:solidFill>
              <a:srgbClr val="FFFFFF"/>
            </a:solidFill>
          </a:ln>
        </p:spPr>
      </p:pic>
      <p:pic>
        <p:nvPicPr>
          <p:cNvPr id="6" name="Content Placeholder 3" descr="Fowler @ First 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2659"/>
          <a:stretch>
            <a:fillRect/>
          </a:stretch>
        </p:blipFill>
        <p:spPr>
          <a:xfrm>
            <a:off x="4628779" y="276236"/>
            <a:ext cx="4515222" cy="2770209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7" name="Content Placeholder 3" descr="Tiny Homes big window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" b="411"/>
          <a:stretch/>
        </p:blipFill>
        <p:spPr>
          <a:xfrm>
            <a:off x="0" y="3187710"/>
            <a:ext cx="4470400" cy="325120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8" name="Content Placeholder 3" descr="Tiny Homes metal roof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5" b="215"/>
          <a:stretch/>
        </p:blipFill>
        <p:spPr>
          <a:xfrm>
            <a:off x="4628778" y="3187710"/>
            <a:ext cx="4515222" cy="325120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98416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0"/>
            <a:ext cx="9144000" cy="247649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1" y="5598933"/>
            <a:ext cx="1364456" cy="118465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024" y="1219200"/>
            <a:ext cx="317817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sz="4400" b="1" spc="-160" dirty="0" smtClean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Q&amp;A</a:t>
            </a:r>
            <a:endParaRPr sz="4400" dirty="0">
              <a:solidFill>
                <a:srgbClr val="70AD47">
                  <a:lumMod val="5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35977" y="678393"/>
            <a:ext cx="3484031" cy="5200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 rot="20355403">
            <a:off x="3733810" y="4343413"/>
            <a:ext cx="725805" cy="391795"/>
          </a:xfrm>
          <a:custGeom>
            <a:avLst/>
            <a:gdLst/>
            <a:ahLst/>
            <a:cxnLst/>
            <a:rect l="l" t="t" r="r" b="b"/>
            <a:pathLst>
              <a:path w="586739" h="391795">
                <a:moveTo>
                  <a:pt x="390906" y="0"/>
                </a:moveTo>
                <a:lnTo>
                  <a:pt x="390906" y="97916"/>
                </a:lnTo>
                <a:lnTo>
                  <a:pt x="0" y="97916"/>
                </a:lnTo>
                <a:lnTo>
                  <a:pt x="0" y="293750"/>
                </a:lnTo>
                <a:lnTo>
                  <a:pt x="390906" y="293750"/>
                </a:lnTo>
                <a:lnTo>
                  <a:pt x="390906" y="391667"/>
                </a:lnTo>
                <a:lnTo>
                  <a:pt x="586740" y="195833"/>
                </a:lnTo>
                <a:lnTo>
                  <a:pt x="390906" y="0"/>
                </a:lnTo>
                <a:close/>
              </a:path>
            </a:pathLst>
          </a:custGeom>
          <a:solidFill>
            <a:srgbClr val="C59F2C"/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33752" y="2723105"/>
            <a:ext cx="800100" cy="391795"/>
          </a:xfrm>
          <a:custGeom>
            <a:avLst/>
            <a:gdLst/>
            <a:ahLst/>
            <a:cxnLst/>
            <a:rect l="l" t="t" r="r" b="b"/>
            <a:pathLst>
              <a:path w="695325" h="391795">
                <a:moveTo>
                  <a:pt x="499110" y="0"/>
                </a:moveTo>
                <a:lnTo>
                  <a:pt x="499110" y="97917"/>
                </a:lnTo>
                <a:lnTo>
                  <a:pt x="0" y="97917"/>
                </a:lnTo>
                <a:lnTo>
                  <a:pt x="0" y="293751"/>
                </a:lnTo>
                <a:lnTo>
                  <a:pt x="499110" y="293751"/>
                </a:lnTo>
                <a:lnTo>
                  <a:pt x="499110" y="391668"/>
                </a:lnTo>
                <a:lnTo>
                  <a:pt x="694944" y="195834"/>
                </a:lnTo>
                <a:lnTo>
                  <a:pt x="499110" y="0"/>
                </a:lnTo>
                <a:close/>
              </a:path>
            </a:pathLst>
          </a:custGeom>
          <a:solidFill>
            <a:srgbClr val="C59F2C"/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8376" y="4800623"/>
            <a:ext cx="3646014" cy="649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535" marR="125095" defTabSz="914400">
              <a:lnSpc>
                <a:spcPts val="2500"/>
              </a:lnSpc>
              <a:spcBef>
                <a:spcPts val="2110"/>
              </a:spcBef>
            </a:pPr>
            <a:r>
              <a:rPr sz="2400" spc="-5" dirty="0" smtClean="0">
                <a:solidFill>
                  <a:srgbClr val="385723"/>
                </a:solidFill>
                <a:latin typeface="Calibri"/>
                <a:cs typeface="Calibri"/>
              </a:rPr>
              <a:t>Sen</a:t>
            </a:r>
            <a:r>
              <a:rPr sz="2400" dirty="0" smtClean="0">
                <a:solidFill>
                  <a:srgbClr val="385723"/>
                </a:solidFill>
                <a:latin typeface="Calibri"/>
                <a:cs typeface="Calibri"/>
              </a:rPr>
              <a:t>d</a:t>
            </a:r>
            <a:r>
              <a:rPr sz="2400" spc="-15" dirty="0" smtClean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85723"/>
                </a:solidFill>
                <a:latin typeface="Calibri"/>
                <a:cs typeface="Calibri"/>
              </a:rPr>
              <a:t>q</a:t>
            </a:r>
            <a:r>
              <a:rPr sz="2400" b="1" spc="-15" dirty="0">
                <a:solidFill>
                  <a:srgbClr val="385723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385723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385723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385723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385723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385723"/>
                </a:solidFill>
                <a:latin typeface="Calibri"/>
                <a:cs typeface="Calibri"/>
              </a:rPr>
              <a:t>ons </a:t>
            </a:r>
            <a:r>
              <a:rPr sz="2400" spc="-25" dirty="0" smtClean="0">
                <a:solidFill>
                  <a:srgbClr val="385723"/>
                </a:solidFill>
                <a:latin typeface="Calibri"/>
                <a:cs typeface="Calibri"/>
              </a:rPr>
              <a:t>t</a:t>
            </a:r>
            <a:r>
              <a:rPr sz="2400" dirty="0" smtClean="0">
                <a:solidFill>
                  <a:srgbClr val="385723"/>
                </a:solidFill>
                <a:latin typeface="Calibri"/>
                <a:cs typeface="Calibri"/>
              </a:rPr>
              <a:t>o</a:t>
            </a:r>
            <a:r>
              <a:rPr lang="en-US" sz="2400" dirty="0" smtClean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spc="-5" dirty="0" smtClean="0">
                <a:solidFill>
                  <a:srgbClr val="385723"/>
                </a:solidFill>
                <a:latin typeface="Calibri"/>
                <a:cs typeface="Calibri"/>
              </a:rPr>
              <a:t>u</a:t>
            </a:r>
            <a:r>
              <a:rPr sz="2400" dirty="0" smtClean="0">
                <a:solidFill>
                  <a:srgbClr val="385723"/>
                </a:solidFill>
                <a:latin typeface="Calibri"/>
                <a:cs typeface="Calibri"/>
              </a:rPr>
              <a:t>s</a:t>
            </a:r>
            <a:r>
              <a:rPr sz="2400" spc="-15" dirty="0" smtClean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85723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385723"/>
                </a:solidFill>
                <a:latin typeface="Calibri"/>
                <a:cs typeface="Calibri"/>
              </a:rPr>
              <a:t>y typing them</a:t>
            </a:r>
            <a:r>
              <a:rPr sz="2400" spc="-20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85723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85723"/>
                </a:solidFill>
                <a:latin typeface="Calibri"/>
                <a:cs typeface="Calibri"/>
              </a:rPr>
              <a:t>he</a:t>
            </a:r>
            <a:r>
              <a:rPr sz="2400" spc="-35" dirty="0">
                <a:solidFill>
                  <a:srgbClr val="38572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85723"/>
                </a:solidFill>
                <a:latin typeface="Calibri"/>
                <a:cs typeface="Calibri"/>
              </a:rPr>
              <a:t>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2" y="2254512"/>
            <a:ext cx="3276600" cy="176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145" defTabSz="914400">
              <a:lnSpc>
                <a:spcPts val="2735"/>
              </a:lnSpc>
              <a:spcBef>
                <a:spcPts val="620"/>
              </a:spcBef>
            </a:pPr>
            <a:r>
              <a:rPr lang="en-US" sz="2400" spc="-225" dirty="0">
                <a:solidFill>
                  <a:srgbClr val="385723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385723"/>
                </a:solidFill>
                <a:latin typeface="Calibri"/>
                <a:cs typeface="Calibri"/>
              </a:rPr>
              <a:t>o</a:t>
            </a:r>
            <a:r>
              <a:rPr lang="en-US" sz="2400" spc="-5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rgbClr val="385723"/>
                </a:solidFill>
                <a:latin typeface="Calibri"/>
                <a:cs typeface="Calibri"/>
              </a:rPr>
              <a:t>b</a:t>
            </a:r>
            <a:r>
              <a:rPr lang="en-US" sz="2400" spc="-15" dirty="0">
                <a:solidFill>
                  <a:srgbClr val="385723"/>
                </a:solidFill>
                <a:latin typeface="Calibri"/>
                <a:cs typeface="Calibri"/>
              </a:rPr>
              <a:t>e</a:t>
            </a:r>
            <a:r>
              <a:rPr lang="en-US" sz="2400" spc="5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lang="en-US" sz="2400" b="1" spc="-15" dirty="0">
                <a:solidFill>
                  <a:srgbClr val="385723"/>
                </a:solidFill>
                <a:latin typeface="Calibri"/>
                <a:cs typeface="Calibri"/>
              </a:rPr>
              <a:t>u</a:t>
            </a:r>
            <a:r>
              <a:rPr lang="en-US" sz="2400" b="1" spc="-25" dirty="0">
                <a:solidFill>
                  <a:srgbClr val="385723"/>
                </a:solidFill>
                <a:latin typeface="Calibri"/>
                <a:cs typeface="Calibri"/>
              </a:rPr>
              <a:t>nmu</a:t>
            </a:r>
            <a:r>
              <a:rPr lang="en-US" sz="2400" b="1" spc="-40" dirty="0">
                <a:solidFill>
                  <a:srgbClr val="385723"/>
                </a:solidFill>
                <a:latin typeface="Calibri"/>
                <a:cs typeface="Calibri"/>
              </a:rPr>
              <a:t>t</a:t>
            </a:r>
            <a:r>
              <a:rPr lang="en-US" sz="2400" b="1" spc="-5" dirty="0">
                <a:solidFill>
                  <a:srgbClr val="385723"/>
                </a:solidFill>
                <a:latin typeface="Calibri"/>
                <a:cs typeface="Calibri"/>
              </a:rPr>
              <a:t>ed</a:t>
            </a:r>
            <a:endParaRPr lang="en-US" sz="2400" dirty="0">
              <a:solidFill>
                <a:srgbClr val="385723"/>
              </a:solidFill>
              <a:latin typeface="Calibri"/>
              <a:cs typeface="Calibri"/>
            </a:endParaRPr>
          </a:p>
          <a:p>
            <a:pPr marL="271145" marR="5080" defTabSz="914400">
              <a:lnSpc>
                <a:spcPts val="2590"/>
              </a:lnSpc>
              <a:spcBef>
                <a:spcPts val="180"/>
              </a:spcBef>
            </a:pPr>
            <a:r>
              <a:rPr lang="en-US" sz="2400" dirty="0">
                <a:solidFill>
                  <a:srgbClr val="385723"/>
                </a:solidFill>
                <a:latin typeface="Calibri"/>
                <a:cs typeface="Calibri"/>
              </a:rPr>
              <a:t>cli</a:t>
            </a:r>
            <a:r>
              <a:rPr lang="en-US" sz="2400" spc="5" dirty="0">
                <a:solidFill>
                  <a:srgbClr val="385723"/>
                </a:solidFill>
                <a:latin typeface="Calibri"/>
                <a:cs typeface="Calibri"/>
              </a:rPr>
              <a:t>c</a:t>
            </a:r>
            <a:r>
              <a:rPr lang="en-US" sz="2400" spc="-15" dirty="0">
                <a:solidFill>
                  <a:srgbClr val="385723"/>
                </a:solidFill>
                <a:latin typeface="Calibri"/>
                <a:cs typeface="Calibri"/>
              </a:rPr>
              <a:t>k</a:t>
            </a:r>
            <a:r>
              <a:rPr lang="en-US" sz="2400" spc="-30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rgbClr val="385723"/>
                </a:solidFill>
                <a:latin typeface="Calibri"/>
                <a:cs typeface="Calibri"/>
              </a:rPr>
              <a:t>he</a:t>
            </a:r>
            <a:r>
              <a:rPr lang="en-US" sz="2400" spc="-40" dirty="0">
                <a:solidFill>
                  <a:srgbClr val="385723"/>
                </a:solidFill>
                <a:latin typeface="Calibri"/>
                <a:cs typeface="Calibri"/>
              </a:rPr>
              <a:t>r</a:t>
            </a:r>
            <a:r>
              <a:rPr lang="en-US" sz="2400" spc="-15" dirty="0">
                <a:solidFill>
                  <a:srgbClr val="385723"/>
                </a:solidFill>
                <a:latin typeface="Calibri"/>
                <a:cs typeface="Calibri"/>
              </a:rPr>
              <a:t>e</a:t>
            </a:r>
            <a:r>
              <a:rPr lang="en-US" sz="2400" dirty="0">
                <a:solidFill>
                  <a:srgbClr val="385723"/>
                </a:solidFill>
                <a:latin typeface="Calibri"/>
                <a:cs typeface="Calibri"/>
              </a:rPr>
              <a:t> &amp;</a:t>
            </a:r>
            <a:r>
              <a:rPr lang="en-US" sz="2400" spc="-5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endParaRPr lang="en-US" sz="2400" spc="-5" dirty="0" smtClean="0">
              <a:solidFill>
                <a:srgbClr val="385723"/>
              </a:solidFill>
              <a:latin typeface="Calibri"/>
              <a:cs typeface="Calibri"/>
            </a:endParaRPr>
          </a:p>
          <a:p>
            <a:pPr marL="271145" marR="5080" defTabSz="914400">
              <a:lnSpc>
                <a:spcPts val="2590"/>
              </a:lnSpc>
              <a:spcBef>
                <a:spcPts val="180"/>
              </a:spcBef>
            </a:pPr>
            <a:r>
              <a:rPr lang="en-US" sz="2400" spc="-25" dirty="0" smtClean="0">
                <a:solidFill>
                  <a:srgbClr val="385723"/>
                </a:solidFill>
                <a:latin typeface="Calibri"/>
                <a:cs typeface="Calibri"/>
              </a:rPr>
              <a:t>v</a:t>
            </a:r>
            <a:r>
              <a:rPr lang="en-US" sz="2400" dirty="0" smtClean="0">
                <a:solidFill>
                  <a:srgbClr val="385723"/>
                </a:solidFill>
                <a:latin typeface="Calibri"/>
                <a:cs typeface="Calibri"/>
              </a:rPr>
              <a:t>irtually </a:t>
            </a:r>
            <a:r>
              <a:rPr lang="en-US" sz="2400" spc="-55" dirty="0">
                <a:solidFill>
                  <a:srgbClr val="385723"/>
                </a:solidFill>
                <a:latin typeface="Calibri"/>
                <a:cs typeface="Calibri"/>
              </a:rPr>
              <a:t>r</a:t>
            </a:r>
            <a:r>
              <a:rPr lang="en-US" sz="2400" dirty="0">
                <a:solidFill>
                  <a:srgbClr val="385723"/>
                </a:solidFill>
                <a:latin typeface="Calibri"/>
                <a:cs typeface="Calibri"/>
              </a:rPr>
              <a:t>aise</a:t>
            </a:r>
            <a:r>
              <a:rPr lang="en-US" sz="2400" spc="-10" dirty="0">
                <a:solidFill>
                  <a:srgbClr val="385723"/>
                </a:solidFill>
                <a:latin typeface="Calibri"/>
                <a:cs typeface="Calibri"/>
              </a:rPr>
              <a:t> </a:t>
            </a:r>
            <a:r>
              <a:rPr lang="en-US" sz="2400" spc="-35" dirty="0">
                <a:solidFill>
                  <a:srgbClr val="385723"/>
                </a:solidFill>
                <a:latin typeface="Calibri"/>
                <a:cs typeface="Calibri"/>
              </a:rPr>
              <a:t>y</a:t>
            </a:r>
            <a:r>
              <a:rPr lang="en-US" sz="2400" spc="-5" dirty="0">
                <a:solidFill>
                  <a:srgbClr val="385723"/>
                </a:solidFill>
                <a:latin typeface="Calibri"/>
                <a:cs typeface="Calibri"/>
              </a:rPr>
              <a:t>ou</a:t>
            </a:r>
            <a:r>
              <a:rPr lang="en-US" sz="2400" dirty="0">
                <a:solidFill>
                  <a:srgbClr val="385723"/>
                </a:solidFill>
                <a:latin typeface="Calibri"/>
                <a:cs typeface="Calibri"/>
              </a:rPr>
              <a:t>r </a:t>
            </a:r>
            <a:r>
              <a:rPr lang="en-US" sz="2400" spc="-5" dirty="0">
                <a:solidFill>
                  <a:srgbClr val="385723"/>
                </a:solidFill>
                <a:latin typeface="Calibri"/>
                <a:cs typeface="Calibri"/>
              </a:rPr>
              <a:t>hand</a:t>
            </a:r>
            <a:endParaRPr lang="en-US" sz="2400" dirty="0">
              <a:solidFill>
                <a:srgbClr val="385723"/>
              </a:solidFill>
              <a:latin typeface="Calibri"/>
              <a:cs typeface="Calibri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14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srgbClr val="431963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0072" y="210323"/>
            <a:ext cx="8809720" cy="5829767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735" y="210325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624" y="533410"/>
            <a:ext cx="861059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defTabSz="914400"/>
            <a:r>
              <a:rPr lang="en-US" sz="4000" b="1" dirty="0" smtClean="0">
                <a:solidFill>
                  <a:srgbClr val="008000"/>
                </a:solidFill>
                <a:latin typeface="Calibri"/>
                <a:cs typeface="Calibri"/>
              </a:rPr>
              <a:t>Thank you to our </a:t>
            </a:r>
            <a:r>
              <a:rPr lang="en-US" sz="4000" b="1" dirty="0" smtClean="0">
                <a:solidFill>
                  <a:srgbClr val="008000"/>
                </a:solidFill>
                <a:latin typeface="Calibri"/>
                <a:cs typeface="Calibri"/>
              </a:rPr>
              <a:t>Funders!</a:t>
            </a:r>
            <a:endParaRPr sz="40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734" y="6147903"/>
            <a:ext cx="8809720" cy="492443"/>
          </a:xfrm>
          <a:prstGeom prst="rect">
            <a:avLst/>
          </a:prstGeom>
          <a:solidFill>
            <a:schemeClr val="bg1"/>
          </a:solidFill>
          <a:ln w="609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608965" algn="ctr" defTabSz="914400"/>
            <a:r>
              <a:rPr lang="en-US" sz="3200" spc="-20" dirty="0" err="1" smtClean="0">
                <a:solidFill>
                  <a:srgbClr val="B99600"/>
                </a:solidFill>
                <a:latin typeface="Calibri"/>
                <a:cs typeface="Calibri"/>
              </a:rPr>
              <a:t>www.agefriendly.community</a:t>
            </a:r>
            <a:endParaRPr lang="en-US" sz="3200" spc="-20" dirty="0">
              <a:solidFill>
                <a:srgbClr val="B996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80537" y="2595375"/>
            <a:ext cx="2551161" cy="1214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58302" y="1447815"/>
            <a:ext cx="4680921" cy="591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4491" y="1447813"/>
            <a:ext cx="4540144" cy="995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6996" y="2595387"/>
            <a:ext cx="2359857" cy="1214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8901" y="4199538"/>
            <a:ext cx="2156191" cy="1207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26837" y="4427802"/>
            <a:ext cx="3948074" cy="9552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4824" y="2595387"/>
            <a:ext cx="2423076" cy="11384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6212" y="4199536"/>
            <a:ext cx="1973580" cy="18405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57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BF9000"/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735" y="210325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735" y="210325"/>
            <a:ext cx="8832056" cy="6430011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381015"/>
            <a:ext cx="7086600" cy="812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sz="4400" b="1" spc="-5" dirty="0" smtClean="0">
                <a:solidFill>
                  <a:srgbClr val="340072"/>
                </a:solidFill>
                <a:latin typeface="Calibri"/>
                <a:cs typeface="Calibri"/>
              </a:rPr>
              <a:t>Thank You for joining us!</a:t>
            </a:r>
          </a:p>
          <a:p>
            <a:pPr marL="12700" defTabSz="914400"/>
            <a:endParaRPr lang="en-US" sz="4400" b="1" spc="-5" dirty="0">
              <a:solidFill>
                <a:srgbClr val="310E46"/>
              </a:solidFill>
              <a:latin typeface="Calibri"/>
              <a:cs typeface="Calibri"/>
            </a:endParaRPr>
          </a:p>
          <a:p>
            <a:pPr marL="584200" indent="-571500" defTabSz="914400">
              <a:buFont typeface="Arial"/>
              <a:buChar char="•"/>
            </a:pPr>
            <a:r>
              <a:rPr lang="en-US" sz="3200" b="1" spc="-5" dirty="0" smtClean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Slides &amp; evaluation will be </a:t>
            </a:r>
          </a:p>
          <a:p>
            <a:pPr marL="12700" defTabSz="914400"/>
            <a:r>
              <a:rPr lang="en-US" sz="3200" b="1" spc="-5" dirty="0" smtClean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	 sent out later today. </a:t>
            </a:r>
          </a:p>
          <a:p>
            <a:pPr marL="584200" indent="-571500" defTabSz="914400">
              <a:buFont typeface="Arial"/>
              <a:buChar char="•"/>
            </a:pPr>
            <a:endParaRPr lang="en-US" sz="3200" b="1" spc="-5" dirty="0">
              <a:solidFill>
                <a:srgbClr val="70AD47">
                  <a:lumMod val="50000"/>
                </a:srgbClr>
              </a:solidFill>
              <a:latin typeface="Calibri"/>
              <a:cs typeface="Calibri"/>
            </a:endParaRPr>
          </a:p>
          <a:p>
            <a:pPr marL="584200" indent="-571500" defTabSz="914400">
              <a:buFont typeface="Arial"/>
              <a:buChar char="•"/>
            </a:pPr>
            <a:r>
              <a:rPr lang="en-US" sz="3200" b="1" spc="-5" dirty="0" smtClean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Recorded webinar will be available </a:t>
            </a:r>
          </a:p>
          <a:p>
            <a:pPr marL="12700" defTabSz="914400"/>
            <a:r>
              <a:rPr lang="en-US" sz="3200" b="1" spc="-5" dirty="0" smtClean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	 within 24 hours.</a:t>
            </a:r>
            <a:endParaRPr lang="en-US" sz="3200" b="1" spc="-5" dirty="0">
              <a:solidFill>
                <a:srgbClr val="70AD47">
                  <a:lumMod val="50000"/>
                </a:srgbClr>
              </a:solidFill>
              <a:latin typeface="Calibri"/>
              <a:cs typeface="Calibri"/>
            </a:endParaRPr>
          </a:p>
          <a:p>
            <a:pPr marL="12700" defTabSz="914400"/>
            <a:endParaRPr lang="en-US" sz="4400" b="1" spc="-5" dirty="0">
              <a:solidFill>
                <a:srgbClr val="70AD47">
                  <a:lumMod val="50000"/>
                </a:srgbClr>
              </a:solidFill>
              <a:latin typeface="Calibri"/>
              <a:cs typeface="Calibri"/>
            </a:endParaRPr>
          </a:p>
          <a:p>
            <a:pPr marL="12700" algn="ctr" defTabSz="914400"/>
            <a:endParaRPr lang="en-US" sz="3600" b="1" spc="-5" dirty="0" smtClean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 defTabSz="914400"/>
            <a:r>
              <a:rPr lang="en-US" sz="2800" b="1" spc="-5" dirty="0" err="1">
                <a:solidFill>
                  <a:srgbClr val="340072"/>
                </a:solidFill>
                <a:latin typeface="Calibri"/>
                <a:cs typeface="Calibri"/>
              </a:rPr>
              <a:t>www.agefriendly.community</a:t>
            </a:r>
            <a:endParaRPr lang="en-US" sz="2800" b="1" spc="-5" dirty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 defTabSz="914400"/>
            <a:r>
              <a:rPr lang="en-US" sz="2800" b="1" spc="-5" dirty="0" err="1">
                <a:solidFill>
                  <a:srgbClr val="340072"/>
                </a:solidFill>
                <a:latin typeface="Calibri"/>
                <a:cs typeface="Calibri"/>
              </a:rPr>
              <a:t>patriciafkimball@gmail.com</a:t>
            </a:r>
            <a:endParaRPr lang="en-US" sz="2800" b="1" spc="-5" dirty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 defTabSz="914400"/>
            <a:endParaRPr lang="en-US" sz="3600" b="1" spc="-5" dirty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 defTabSz="914400"/>
            <a:endParaRPr lang="en-US" sz="3600" b="1" spc="-5" dirty="0" smtClean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 defTabSz="914400"/>
            <a:endParaRPr lang="en-US" sz="3600" b="1" spc="-5" dirty="0">
              <a:solidFill>
                <a:srgbClr val="340072"/>
              </a:solidFill>
              <a:latin typeface="Calibri"/>
              <a:cs typeface="Calibri"/>
            </a:endParaRPr>
          </a:p>
          <a:p>
            <a:pPr marL="12700" algn="ctr" defTabSz="914400"/>
            <a:endParaRPr lang="en-US" sz="3600" b="1" spc="-5" dirty="0" smtClean="0">
              <a:solidFill>
                <a:srgbClr val="340072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34737" y="4495803"/>
            <a:ext cx="2455063" cy="2144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316" y="3117835"/>
            <a:ext cx="493508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890" algn="r" defTabSz="914400"/>
            <a:r>
              <a:rPr sz="2400" spc="-10" dirty="0">
                <a:solidFill>
                  <a:srgbClr val="310E46"/>
                </a:solidFill>
                <a:latin typeface="Calibri"/>
                <a:cs typeface="Calibri"/>
              </a:rPr>
              <a:t>r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Thank You.pn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033" y="1047751"/>
            <a:ext cx="21336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9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33" y="1200151"/>
            <a:ext cx="8806747" cy="55054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0"/>
            <a:ext cx="9144000" cy="1200151"/>
          </a:xfrm>
          <a:prstGeom prst="rect">
            <a:avLst/>
          </a:prstGeom>
          <a:solidFill>
            <a:srgbClr val="B99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bject 6"/>
          <p:cNvSpPr/>
          <p:nvPr/>
        </p:nvSpPr>
        <p:spPr>
          <a:xfrm>
            <a:off x="6894825" y="4800610"/>
            <a:ext cx="1973389" cy="1904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57200" y="304812"/>
            <a:ext cx="8410998" cy="6290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/>
            <a:r>
              <a:rPr lang="en-US" sz="4400" b="1" dirty="0" smtClean="0">
                <a:solidFill>
                  <a:schemeClr val="bg1"/>
                </a:solidFill>
              </a:rPr>
              <a:t>Upcoming Learning </a:t>
            </a:r>
            <a:r>
              <a:rPr lang="en-US" sz="4400" b="1" dirty="0" smtClean="0">
                <a:solidFill>
                  <a:schemeClr val="bg1"/>
                </a:solidFill>
              </a:rPr>
              <a:t>Opportunities</a:t>
            </a:r>
          </a:p>
          <a:p>
            <a:pPr lvl="0"/>
            <a:endParaRPr lang="en-US" sz="4400" b="1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rgbClr val="008000"/>
              </a:solidFill>
            </a:endParaRPr>
          </a:p>
          <a:p>
            <a:pPr lvl="0"/>
            <a:r>
              <a:rPr lang="en-US" sz="3200" b="1" dirty="0" smtClean="0">
                <a:solidFill>
                  <a:srgbClr val="008000"/>
                </a:solidFill>
              </a:rPr>
              <a:t>Semi-Annual </a:t>
            </a:r>
            <a:r>
              <a:rPr lang="en-US" sz="3200" b="1" dirty="0" smtClean="0">
                <a:solidFill>
                  <a:srgbClr val="008000"/>
                </a:solidFill>
              </a:rPr>
              <a:t>Summit</a:t>
            </a:r>
            <a:endParaRPr lang="en-US" sz="3200" b="1" dirty="0" smtClean="0">
              <a:solidFill>
                <a:srgbClr val="008000"/>
              </a:solidFill>
            </a:endParaRPr>
          </a:p>
          <a:p>
            <a:pPr lvl="0"/>
            <a:r>
              <a:rPr lang="en-US" sz="2800" dirty="0" smtClean="0">
                <a:solidFill>
                  <a:srgbClr val="008000"/>
                </a:solidFill>
              </a:rPr>
              <a:t>Driving Community Home: What Does it Take to Build a Lifetime Community</a:t>
            </a:r>
            <a:r>
              <a:rPr lang="en-US" sz="2800" b="1" dirty="0" smtClean="0">
                <a:solidFill>
                  <a:srgbClr val="008000"/>
                </a:solidFill>
              </a:rPr>
              <a:t>?</a:t>
            </a:r>
          </a:p>
          <a:p>
            <a:pPr lvl="0"/>
            <a:endParaRPr lang="en-US" sz="2800" b="1" dirty="0" smtClean="0">
              <a:solidFill>
                <a:srgbClr val="00800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8000"/>
                </a:solidFill>
              </a:rPr>
              <a:t>Registration Closes Monday!</a:t>
            </a:r>
            <a:endParaRPr lang="en-US" sz="2800" b="1" dirty="0" smtClean="0">
              <a:solidFill>
                <a:srgbClr val="008000"/>
              </a:solidFill>
            </a:endParaRPr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November 28, 2017</a:t>
            </a:r>
          </a:p>
          <a:p>
            <a:pPr marL="342900" lvl="0" indent="-3429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Holiday Inn by the Bay, Portland, ME</a:t>
            </a:r>
          </a:p>
          <a:p>
            <a:pPr marL="914400" lvl="1" indent="-457200">
              <a:lnSpc>
                <a:spcPct val="120000"/>
              </a:lnSpc>
              <a:buFont typeface="Wingdings" charset="2"/>
              <a:buChar char="ü"/>
            </a:pP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4400" b="1" dirty="0" smtClean="0">
              <a:solidFill>
                <a:srgbClr val="54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1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0"/>
            <a:ext cx="9144000" cy="247649"/>
          </a:xfrm>
          <a:custGeom>
            <a:avLst/>
            <a:gdLst/>
            <a:ahLst/>
            <a:cxnLst/>
            <a:rect l="l" t="t" r="r" b="b"/>
            <a:pathLst>
              <a:path w="11776075" h="6430009">
                <a:moveTo>
                  <a:pt x="0" y="6429755"/>
                </a:moveTo>
                <a:lnTo>
                  <a:pt x="11775948" y="6429755"/>
                </a:lnTo>
                <a:lnTo>
                  <a:pt x="11775948" y="0"/>
                </a:lnTo>
                <a:lnTo>
                  <a:pt x="0" y="0"/>
                </a:lnTo>
                <a:lnTo>
                  <a:pt x="0" y="6429755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90724" y="5006596"/>
            <a:ext cx="1593732" cy="1575816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304805"/>
            <a:ext cx="83820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defTabSz="914400"/>
            <a:r>
              <a:rPr sz="4400" b="1" spc="-160" dirty="0">
                <a:solidFill>
                  <a:srgbClr val="008000"/>
                </a:solidFill>
                <a:latin typeface="Calibri"/>
                <a:cs typeface="Calibri"/>
              </a:rPr>
              <a:t>W</a:t>
            </a:r>
            <a:r>
              <a:rPr sz="4400" b="1" spc="-5" dirty="0">
                <a:solidFill>
                  <a:srgbClr val="008000"/>
                </a:solidFill>
                <a:latin typeface="Calibri"/>
                <a:cs typeface="Calibri"/>
              </a:rPr>
              <a:t>ebina</a:t>
            </a:r>
            <a:r>
              <a:rPr sz="4400" b="1" dirty="0">
                <a:solidFill>
                  <a:srgbClr val="008000"/>
                </a:solidFill>
                <a:latin typeface="Calibri"/>
                <a:cs typeface="Calibri"/>
              </a:rPr>
              <a:t>r H</a:t>
            </a:r>
            <a:r>
              <a:rPr sz="4400" b="1" spc="-15" dirty="0">
                <a:solidFill>
                  <a:srgbClr val="008000"/>
                </a:solidFill>
                <a:latin typeface="Calibri"/>
                <a:cs typeface="Calibri"/>
              </a:rPr>
              <a:t>o</a:t>
            </a:r>
            <a:r>
              <a:rPr sz="4400" b="1" dirty="0">
                <a:solidFill>
                  <a:srgbClr val="008000"/>
                </a:solidFill>
                <a:latin typeface="Calibri"/>
                <a:cs typeface="Calibri"/>
              </a:rPr>
              <a:t>use</a:t>
            </a:r>
            <a:r>
              <a:rPr sz="4400" b="1" spc="-135" dirty="0">
                <a:solidFill>
                  <a:srgbClr val="008000"/>
                </a:solidFill>
                <a:latin typeface="Calibri"/>
                <a:cs typeface="Calibri"/>
              </a:rPr>
              <a:t>k</a:t>
            </a:r>
            <a:r>
              <a:rPr sz="4400" b="1" spc="-5" dirty="0">
                <a:solidFill>
                  <a:srgbClr val="008000"/>
                </a:solidFill>
                <a:latin typeface="Calibri"/>
                <a:cs typeface="Calibri"/>
              </a:rPr>
              <a:t>eepin</a:t>
            </a:r>
            <a:r>
              <a:rPr sz="4400" b="1" dirty="0">
                <a:solidFill>
                  <a:srgbClr val="008000"/>
                </a:solidFill>
                <a:latin typeface="Calibri"/>
                <a:cs typeface="Calibri"/>
              </a:rPr>
              <a:t>g</a:t>
            </a:r>
            <a:endParaRPr sz="44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59607" y="1219200"/>
            <a:ext cx="2758226" cy="464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02794" y="2152651"/>
            <a:ext cx="1002506" cy="393700"/>
          </a:xfrm>
          <a:custGeom>
            <a:avLst/>
            <a:gdLst/>
            <a:ahLst/>
            <a:cxnLst/>
            <a:rect l="l" t="t" r="r" b="b"/>
            <a:pathLst>
              <a:path w="1108075" h="393700">
                <a:moveTo>
                  <a:pt x="911351" y="0"/>
                </a:moveTo>
                <a:lnTo>
                  <a:pt x="911351" y="98298"/>
                </a:lnTo>
                <a:lnTo>
                  <a:pt x="0" y="98298"/>
                </a:lnTo>
                <a:lnTo>
                  <a:pt x="0" y="294894"/>
                </a:lnTo>
                <a:lnTo>
                  <a:pt x="911351" y="294894"/>
                </a:lnTo>
                <a:lnTo>
                  <a:pt x="911351" y="393191"/>
                </a:lnTo>
                <a:lnTo>
                  <a:pt x="1107947" y="196596"/>
                </a:lnTo>
                <a:lnTo>
                  <a:pt x="911351" y="0"/>
                </a:lnTo>
                <a:close/>
              </a:path>
            </a:pathLst>
          </a:custGeom>
          <a:solidFill>
            <a:srgbClr val="C59F2C"/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33810" y="4343413"/>
            <a:ext cx="725805" cy="391795"/>
          </a:xfrm>
          <a:custGeom>
            <a:avLst/>
            <a:gdLst/>
            <a:ahLst/>
            <a:cxnLst/>
            <a:rect l="l" t="t" r="r" b="b"/>
            <a:pathLst>
              <a:path w="586739" h="391795">
                <a:moveTo>
                  <a:pt x="390906" y="0"/>
                </a:moveTo>
                <a:lnTo>
                  <a:pt x="390906" y="97916"/>
                </a:lnTo>
                <a:lnTo>
                  <a:pt x="0" y="97916"/>
                </a:lnTo>
                <a:lnTo>
                  <a:pt x="0" y="293750"/>
                </a:lnTo>
                <a:lnTo>
                  <a:pt x="390906" y="293750"/>
                </a:lnTo>
                <a:lnTo>
                  <a:pt x="390906" y="391667"/>
                </a:lnTo>
                <a:lnTo>
                  <a:pt x="586740" y="195833"/>
                </a:lnTo>
                <a:lnTo>
                  <a:pt x="390906" y="0"/>
                </a:lnTo>
                <a:close/>
              </a:path>
            </a:pathLst>
          </a:custGeom>
          <a:solidFill>
            <a:srgbClr val="C59F2C"/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71333" y="3278721"/>
            <a:ext cx="800100" cy="391795"/>
          </a:xfrm>
          <a:custGeom>
            <a:avLst/>
            <a:gdLst/>
            <a:ahLst/>
            <a:cxnLst/>
            <a:rect l="l" t="t" r="r" b="b"/>
            <a:pathLst>
              <a:path w="695325" h="391795">
                <a:moveTo>
                  <a:pt x="499110" y="0"/>
                </a:moveTo>
                <a:lnTo>
                  <a:pt x="499110" y="97917"/>
                </a:lnTo>
                <a:lnTo>
                  <a:pt x="0" y="97917"/>
                </a:lnTo>
                <a:lnTo>
                  <a:pt x="0" y="293751"/>
                </a:lnTo>
                <a:lnTo>
                  <a:pt x="499110" y="293751"/>
                </a:lnTo>
                <a:lnTo>
                  <a:pt x="499110" y="391668"/>
                </a:lnTo>
                <a:lnTo>
                  <a:pt x="694944" y="195834"/>
                </a:lnTo>
                <a:lnTo>
                  <a:pt x="499110" y="0"/>
                </a:lnTo>
                <a:close/>
              </a:path>
            </a:pathLst>
          </a:custGeom>
          <a:solidFill>
            <a:srgbClr val="C59F2C"/>
          </a:solidFill>
        </p:spPr>
        <p:txBody>
          <a:bodyPr wrap="square" lIns="0" tIns="0" rIns="0" bIns="0" rtlCol="0"/>
          <a:lstStyle/>
          <a:p>
            <a:pPr defTabSz="91440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8818" y="4800607"/>
            <a:ext cx="2785587" cy="969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535" marR="125095" defTabSz="914400">
              <a:lnSpc>
                <a:spcPts val="2500"/>
              </a:lnSpc>
              <a:spcBef>
                <a:spcPts val="2110"/>
              </a:spcBef>
            </a:pPr>
            <a:r>
              <a:rPr sz="2400" spc="-5" dirty="0" smtClean="0">
                <a:solidFill>
                  <a:srgbClr val="008000"/>
                </a:solidFill>
                <a:latin typeface="Calibri"/>
                <a:cs typeface="Calibri"/>
              </a:rPr>
              <a:t>Sen</a:t>
            </a:r>
            <a:r>
              <a:rPr sz="2400" dirty="0" smtClean="0">
                <a:solidFill>
                  <a:srgbClr val="008000"/>
                </a:solidFill>
                <a:latin typeface="Calibri"/>
                <a:cs typeface="Calibri"/>
              </a:rPr>
              <a:t>d</a:t>
            </a:r>
            <a:r>
              <a:rPr sz="2400" spc="-15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8000"/>
                </a:solidFill>
                <a:latin typeface="Calibri"/>
                <a:cs typeface="Calibri"/>
              </a:rPr>
              <a:t>q</a:t>
            </a:r>
            <a:r>
              <a:rPr sz="2400" b="1" spc="-15" dirty="0">
                <a:solidFill>
                  <a:srgbClr val="008000"/>
                </a:solidFill>
                <a:latin typeface="Calibri"/>
                <a:cs typeface="Calibri"/>
              </a:rPr>
              <a:t>u</a:t>
            </a:r>
            <a:r>
              <a:rPr sz="2400" b="1" spc="-5" dirty="0">
                <a:solidFill>
                  <a:srgbClr val="00800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8000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008000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8000"/>
                </a:solidFill>
                <a:latin typeface="Calibri"/>
                <a:cs typeface="Calibri"/>
              </a:rPr>
              <a:t>ons </a:t>
            </a:r>
            <a:r>
              <a:rPr sz="2400" spc="-25" dirty="0" smtClean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r>
              <a:rPr sz="2400" dirty="0" smtClean="0">
                <a:solidFill>
                  <a:srgbClr val="008000"/>
                </a:solidFill>
                <a:latin typeface="Calibri"/>
                <a:cs typeface="Calibri"/>
              </a:rPr>
              <a:t>o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5" dirty="0" smtClean="0">
                <a:solidFill>
                  <a:srgbClr val="008000"/>
                </a:solidFill>
                <a:latin typeface="Calibri"/>
                <a:cs typeface="Calibri"/>
              </a:rPr>
              <a:t>u</a:t>
            </a:r>
            <a:r>
              <a:rPr sz="2400" dirty="0" smtClean="0">
                <a:solidFill>
                  <a:srgbClr val="008000"/>
                </a:solidFill>
                <a:latin typeface="Calibri"/>
                <a:cs typeface="Calibri"/>
              </a:rPr>
              <a:t>s</a:t>
            </a:r>
            <a:r>
              <a:rPr sz="2400" spc="-15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y typing them</a:t>
            </a:r>
            <a:r>
              <a:rPr sz="240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in</a:t>
            </a:r>
            <a:r>
              <a:rPr sz="24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8000"/>
                </a:solidFill>
                <a:latin typeface="Calibri"/>
                <a:cs typeface="Calibri"/>
              </a:rPr>
              <a:t>he</a:t>
            </a:r>
            <a:r>
              <a:rPr sz="2400" spc="-35" dirty="0">
                <a:solidFill>
                  <a:srgbClr val="008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8000"/>
                </a:solidFill>
                <a:latin typeface="Calibri"/>
                <a:cs typeface="Calibri"/>
              </a:rPr>
              <a:t>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935" y="1418300"/>
            <a:ext cx="371475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defTabSz="914400"/>
            <a:r>
              <a:rPr lang="en-US" sz="2400" b="1" spc="-15" dirty="0">
                <a:solidFill>
                  <a:srgbClr val="008000"/>
                </a:solidFill>
                <a:latin typeface="Calibri"/>
                <a:cs typeface="Calibri"/>
              </a:rPr>
              <a:t>A</a:t>
            </a:r>
            <a:r>
              <a:rPr lang="en-US" sz="2400" b="1" spc="-25" dirty="0">
                <a:solidFill>
                  <a:srgbClr val="008000"/>
                </a:solidFill>
                <a:latin typeface="Calibri"/>
                <a:cs typeface="Calibri"/>
              </a:rPr>
              <a:t>u</a:t>
            </a:r>
            <a:r>
              <a:rPr lang="en-US" sz="2400" b="1" spc="-15" dirty="0">
                <a:solidFill>
                  <a:srgbClr val="008000"/>
                </a:solidFill>
                <a:latin typeface="Calibri"/>
                <a:cs typeface="Calibri"/>
              </a:rPr>
              <a:t>d</a:t>
            </a:r>
            <a:r>
              <a:rPr lang="en-US" sz="2400" b="1" spc="-20" dirty="0">
                <a:solidFill>
                  <a:srgbClr val="008000"/>
                </a:solidFill>
                <a:latin typeface="Calibri"/>
                <a:cs typeface="Calibri"/>
              </a:rPr>
              <a:t>i</a:t>
            </a:r>
            <a:r>
              <a:rPr lang="en-US" sz="2400" b="1" spc="-15" dirty="0">
                <a:solidFill>
                  <a:srgbClr val="008000"/>
                </a:solidFill>
                <a:latin typeface="Calibri"/>
                <a:cs typeface="Calibri"/>
              </a:rPr>
              <a:t>o</a:t>
            </a:r>
            <a:r>
              <a:rPr lang="en-US" sz="2400" b="1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400" b="1" spc="-15" dirty="0">
                <a:solidFill>
                  <a:srgbClr val="008000"/>
                </a:solidFill>
                <a:latin typeface="Calibri"/>
                <a:cs typeface="Calibri"/>
              </a:rPr>
              <a:t>issues?</a:t>
            </a:r>
            <a:endParaRPr lang="en-US" sz="2400" dirty="0">
              <a:solidFill>
                <a:srgbClr val="008000"/>
              </a:solidFill>
              <a:latin typeface="Calibri"/>
              <a:cs typeface="Calibri"/>
            </a:endParaRPr>
          </a:p>
          <a:p>
            <a:pPr marL="12700" marR="531495" defTabSz="914400"/>
            <a:r>
              <a:rPr lang="en-US" sz="2400" spc="-150" dirty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r</a:t>
            </a:r>
            <a:r>
              <a:rPr lang="en-US" sz="2400" spc="-15" dirty="0">
                <a:solidFill>
                  <a:srgbClr val="008000"/>
                </a:solidFill>
                <a:latin typeface="Calibri"/>
                <a:cs typeface="Calibri"/>
              </a:rPr>
              <a:t>y</a:t>
            </a: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400" spc="-35" dirty="0">
                <a:solidFill>
                  <a:srgbClr val="008000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alling</a:t>
            </a:r>
            <a:r>
              <a:rPr lang="en-US" sz="2400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in</a:t>
            </a:r>
            <a:r>
              <a:rPr lang="en-US" sz="2400" spc="-5" dirty="0">
                <a:solidFill>
                  <a:srgbClr val="008000"/>
                </a:solidFill>
                <a:latin typeface="Calibri"/>
                <a:cs typeface="Calibri"/>
              </a:rPr>
              <a:t> using </a:t>
            </a:r>
            <a:r>
              <a:rPr lang="en-US" sz="2400" spc="-35" dirty="0">
                <a:solidFill>
                  <a:srgbClr val="008000"/>
                </a:solidFill>
                <a:latin typeface="Calibri"/>
                <a:cs typeface="Calibri"/>
              </a:rPr>
              <a:t>y</a:t>
            </a:r>
            <a:r>
              <a:rPr lang="en-US" sz="2400" spc="-5" dirty="0">
                <a:solidFill>
                  <a:srgbClr val="008000"/>
                </a:solidFill>
                <a:latin typeface="Calibri"/>
                <a:cs typeface="Calibri"/>
              </a:rPr>
              <a:t>ou</a:t>
            </a: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r</a:t>
            </a:r>
            <a:r>
              <a:rPr lang="en-US" sz="240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400" spc="-35" dirty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r>
              <a:rPr lang="en-US" sz="2400" spc="-10" dirty="0">
                <a:solidFill>
                  <a:srgbClr val="008000"/>
                </a:solidFill>
                <a:latin typeface="Calibri"/>
                <a:cs typeface="Calibri"/>
              </a:rPr>
              <a:t>ele</a:t>
            </a:r>
            <a:r>
              <a:rPr lang="en-US" sz="2400" spc="-5" dirty="0">
                <a:solidFill>
                  <a:srgbClr val="008000"/>
                </a:solidFill>
                <a:latin typeface="Calibri"/>
                <a:cs typeface="Calibri"/>
              </a:rPr>
              <a:t>phone!</a:t>
            </a:r>
            <a:endParaRPr lang="en-US" sz="2400" dirty="0">
              <a:solidFill>
                <a:srgbClr val="008000"/>
              </a:solidFill>
              <a:latin typeface="Calibri"/>
              <a:cs typeface="Calibri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2895600"/>
            <a:ext cx="3276600" cy="176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145" defTabSz="914400">
              <a:lnSpc>
                <a:spcPts val="2735"/>
              </a:lnSpc>
              <a:spcBef>
                <a:spcPts val="620"/>
              </a:spcBef>
            </a:pPr>
            <a:r>
              <a:rPr lang="en-US" sz="2400" spc="-225" dirty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o</a:t>
            </a:r>
            <a:r>
              <a:rPr lang="en-US" sz="24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rgbClr val="008000"/>
                </a:solidFill>
                <a:latin typeface="Calibri"/>
                <a:cs typeface="Calibri"/>
              </a:rPr>
              <a:t>b</a:t>
            </a:r>
            <a:r>
              <a:rPr lang="en-US" sz="2400" spc="-15" dirty="0">
                <a:solidFill>
                  <a:srgbClr val="008000"/>
                </a:solidFill>
                <a:latin typeface="Calibri"/>
                <a:cs typeface="Calibri"/>
              </a:rPr>
              <a:t>e</a:t>
            </a:r>
            <a:r>
              <a:rPr lang="en-US" sz="240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400" b="1" spc="-15" dirty="0">
                <a:solidFill>
                  <a:srgbClr val="008000"/>
                </a:solidFill>
                <a:latin typeface="Calibri"/>
                <a:cs typeface="Calibri"/>
              </a:rPr>
              <a:t>u</a:t>
            </a:r>
            <a:r>
              <a:rPr lang="en-US" sz="2400" b="1" spc="-25" dirty="0">
                <a:solidFill>
                  <a:srgbClr val="008000"/>
                </a:solidFill>
                <a:latin typeface="Calibri"/>
                <a:cs typeface="Calibri"/>
              </a:rPr>
              <a:t>nmu</a:t>
            </a:r>
            <a:r>
              <a:rPr lang="en-US" sz="2400" b="1" spc="-40" dirty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r>
              <a:rPr lang="en-US" sz="2400" b="1" spc="-5" dirty="0">
                <a:solidFill>
                  <a:srgbClr val="008000"/>
                </a:solidFill>
                <a:latin typeface="Calibri"/>
                <a:cs typeface="Calibri"/>
              </a:rPr>
              <a:t>ed</a:t>
            </a:r>
            <a:endParaRPr lang="en-US" sz="2400" dirty="0">
              <a:solidFill>
                <a:srgbClr val="008000"/>
              </a:solidFill>
              <a:latin typeface="Calibri"/>
              <a:cs typeface="Calibri"/>
            </a:endParaRPr>
          </a:p>
          <a:p>
            <a:pPr marL="271145" marR="5080" defTabSz="914400">
              <a:lnSpc>
                <a:spcPts val="2590"/>
              </a:lnSpc>
              <a:spcBef>
                <a:spcPts val="180"/>
              </a:spcBef>
            </a:pP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cli</a:t>
            </a:r>
            <a:r>
              <a:rPr lang="en-US" sz="2400" spc="5" dirty="0">
                <a:solidFill>
                  <a:srgbClr val="008000"/>
                </a:solidFill>
                <a:latin typeface="Calibri"/>
                <a:cs typeface="Calibri"/>
              </a:rPr>
              <a:t>c</a:t>
            </a:r>
            <a:r>
              <a:rPr lang="en-US" sz="2400" spc="-15" dirty="0">
                <a:solidFill>
                  <a:srgbClr val="008000"/>
                </a:solidFill>
                <a:latin typeface="Calibri"/>
                <a:cs typeface="Calibri"/>
              </a:rPr>
              <a:t>k</a:t>
            </a:r>
            <a:r>
              <a:rPr lang="en-US" sz="2400" spc="-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400" spc="-20" dirty="0">
                <a:solidFill>
                  <a:srgbClr val="008000"/>
                </a:solidFill>
                <a:latin typeface="Calibri"/>
                <a:cs typeface="Calibri"/>
              </a:rPr>
              <a:t>he</a:t>
            </a:r>
            <a:r>
              <a:rPr lang="en-US" sz="2400" spc="-40" dirty="0">
                <a:solidFill>
                  <a:srgbClr val="008000"/>
                </a:solidFill>
                <a:latin typeface="Calibri"/>
                <a:cs typeface="Calibri"/>
              </a:rPr>
              <a:t>r</a:t>
            </a:r>
            <a:r>
              <a:rPr lang="en-US" sz="2400" spc="-15" dirty="0">
                <a:solidFill>
                  <a:srgbClr val="008000"/>
                </a:solidFill>
                <a:latin typeface="Calibri"/>
                <a:cs typeface="Calibri"/>
              </a:rPr>
              <a:t>e</a:t>
            </a: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 &amp;</a:t>
            </a:r>
            <a:r>
              <a:rPr lang="en-US" sz="240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endParaRPr lang="en-US" sz="2400" spc="-5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pPr marL="271145" marR="5080" defTabSz="914400">
              <a:lnSpc>
                <a:spcPts val="2590"/>
              </a:lnSpc>
              <a:spcBef>
                <a:spcPts val="180"/>
              </a:spcBef>
            </a:pPr>
            <a:r>
              <a:rPr lang="en-US" sz="2400" spc="-25" dirty="0" smtClean="0">
                <a:solidFill>
                  <a:srgbClr val="008000"/>
                </a:solidFill>
                <a:latin typeface="Calibri"/>
                <a:cs typeface="Calibri"/>
              </a:rPr>
              <a:t>v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cs typeface="Calibri"/>
              </a:rPr>
              <a:t>irtually </a:t>
            </a:r>
            <a:r>
              <a:rPr lang="en-US" sz="2400" spc="-55" dirty="0">
                <a:solidFill>
                  <a:srgbClr val="008000"/>
                </a:solidFill>
                <a:latin typeface="Calibri"/>
                <a:cs typeface="Calibri"/>
              </a:rPr>
              <a:t>r</a:t>
            </a: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aise</a:t>
            </a:r>
            <a:r>
              <a:rPr lang="en-US" sz="2400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400" spc="-35" dirty="0">
                <a:solidFill>
                  <a:srgbClr val="008000"/>
                </a:solidFill>
                <a:latin typeface="Calibri"/>
                <a:cs typeface="Calibri"/>
              </a:rPr>
              <a:t>y</a:t>
            </a:r>
            <a:r>
              <a:rPr lang="en-US" sz="2400" spc="-5" dirty="0">
                <a:solidFill>
                  <a:srgbClr val="008000"/>
                </a:solidFill>
                <a:latin typeface="Calibri"/>
                <a:cs typeface="Calibri"/>
              </a:rPr>
              <a:t>ou</a:t>
            </a:r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r </a:t>
            </a:r>
            <a:r>
              <a:rPr lang="en-US" sz="2400" spc="-5" dirty="0">
                <a:solidFill>
                  <a:srgbClr val="008000"/>
                </a:solidFill>
                <a:latin typeface="Calibri"/>
                <a:cs typeface="Calibri"/>
              </a:rPr>
              <a:t>hand</a:t>
            </a:r>
            <a:endParaRPr lang="en-US" sz="2400" dirty="0">
              <a:solidFill>
                <a:srgbClr val="008000"/>
              </a:solidFill>
              <a:latin typeface="Calibri"/>
              <a:cs typeface="Calibri"/>
            </a:endParaRP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19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2700" y="3011911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rgbClr val="008000"/>
                </a:solidFill>
                <a:latin typeface="Avenir Book"/>
                <a:cs typeface="Avenir Book"/>
              </a:rPr>
              <a:t>Housing as Community Development</a:t>
            </a:r>
            <a:endParaRPr lang="en-US" sz="4800" b="1" spc="-150" dirty="0" smtClean="0">
              <a:solidFill>
                <a:srgbClr val="008000"/>
              </a:solidFill>
              <a:latin typeface="Avenir Book"/>
              <a:cs typeface="Avenir Book"/>
            </a:endParaRPr>
          </a:p>
          <a:p>
            <a:pPr algn="ctr"/>
            <a:endParaRPr lang="en-US" sz="3600" spc="-150" dirty="0" smtClean="0">
              <a:solidFill>
                <a:srgbClr val="008000"/>
              </a:solidFill>
              <a:latin typeface="Avenir Book"/>
              <a:cs typeface="Avenir Book"/>
            </a:endParaRPr>
          </a:p>
          <a:p>
            <a:pPr algn="ctr"/>
            <a:r>
              <a:rPr lang="en-US" sz="3600" spc="-150" dirty="0" smtClean="0">
                <a:solidFill>
                  <a:srgbClr val="008000"/>
                </a:solidFill>
                <a:latin typeface="Avenir Book"/>
                <a:cs typeface="Avenir Book"/>
              </a:rPr>
              <a:t>Staying in your community as you age</a:t>
            </a:r>
            <a:endParaRPr lang="en-US" sz="3600" spc="-150" dirty="0" smtClean="0">
              <a:solidFill>
                <a:srgbClr val="008000"/>
              </a:solidFill>
              <a:latin typeface="Avenir Book"/>
              <a:cs typeface="Avenir Boo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01766" y="5911885"/>
            <a:ext cx="6524625" cy="15875"/>
          </a:xfrm>
          <a:prstGeom prst="line">
            <a:avLst/>
          </a:prstGeom>
          <a:ln>
            <a:solidFill>
              <a:srgbClr val="BF9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66127" y="1739900"/>
            <a:ext cx="6524625" cy="15875"/>
          </a:xfrm>
          <a:prstGeom prst="line">
            <a:avLst/>
          </a:prstGeom>
          <a:ln>
            <a:solidFill>
              <a:srgbClr val="BF9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01750" y="1782903"/>
            <a:ext cx="4984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Today’s </a:t>
            </a:r>
            <a:r>
              <a:rPr lang="en-US" sz="3200" dirty="0" smtClean="0">
                <a:solidFill>
                  <a:srgbClr val="008000"/>
                </a:solidFill>
              </a:rPr>
              <a:t>Webinar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469" y="241300"/>
            <a:ext cx="3086209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88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760" y="4197903"/>
            <a:ext cx="1720217" cy="712199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Doug Wilson,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" y="-149023"/>
            <a:ext cx="9370729" cy="726578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6900" y="5128317"/>
            <a:ext cx="3213098" cy="923330"/>
          </a:xfrm>
          <a:prstGeom prst="rect">
            <a:avLst/>
          </a:prstGeom>
          <a:noFill/>
          <a:ln w="9525" cmpd="sng"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Rebecca Dillon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Principal</a:t>
            </a:r>
          </a:p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Gawron</a:t>
            </a:r>
            <a:r>
              <a:rPr lang="en-US" dirty="0" smtClean="0">
                <a:solidFill>
                  <a:srgbClr val="008000"/>
                </a:solidFill>
              </a:rPr>
              <a:t> Turgeon Architects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01672" y="5128327"/>
            <a:ext cx="33586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48235"/>
                </a:solidFill>
              </a:rPr>
              <a:t>Deb Keller</a:t>
            </a:r>
          </a:p>
          <a:p>
            <a:pPr algn="ctr"/>
            <a:r>
              <a:rPr lang="en-US" dirty="0" smtClean="0">
                <a:solidFill>
                  <a:srgbClr val="548235"/>
                </a:solidFill>
              </a:rPr>
              <a:t>Executive Director</a:t>
            </a:r>
          </a:p>
          <a:p>
            <a:pPr algn="ctr"/>
            <a:r>
              <a:rPr lang="en-US" dirty="0" smtClean="0">
                <a:solidFill>
                  <a:srgbClr val="548235"/>
                </a:solidFill>
              </a:rPr>
              <a:t>Bath Housing Authority</a:t>
            </a:r>
            <a:endParaRPr lang="en-US" dirty="0" smtClean="0">
              <a:solidFill>
                <a:srgbClr val="548235"/>
              </a:solidFill>
            </a:endParaRPr>
          </a:p>
          <a:p>
            <a:endParaRPr lang="en-US" dirty="0">
              <a:solidFill>
                <a:srgbClr val="548235"/>
              </a:solidFill>
            </a:endParaRPr>
          </a:p>
          <a:p>
            <a:endParaRPr lang="en-US" dirty="0" smtClean="0">
              <a:solidFill>
                <a:srgbClr val="548235"/>
              </a:solidFill>
            </a:endParaRPr>
          </a:p>
          <a:p>
            <a:endParaRPr lang="en-US" dirty="0">
              <a:solidFill>
                <a:srgbClr val="548235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560247"/>
            <a:ext cx="7620574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sz="2800" dirty="0">
                <a:solidFill>
                  <a:srgbClr val="008000"/>
                </a:solidFill>
              </a:rPr>
              <a:t> </a:t>
            </a:r>
          </a:p>
          <a:p>
            <a:pPr algn="ctr" defTabSz="914400">
              <a:lnSpc>
                <a:spcPct val="13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venir Book"/>
              </a:rPr>
              <a:t>Introducing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venir Book"/>
              </a:rPr>
              <a:t>Today’s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cs typeface="Avenir Book"/>
              </a:rPr>
              <a:t>Panelists</a:t>
            </a:r>
          </a:p>
          <a:p>
            <a:pPr algn="ctr" defTabSz="914400">
              <a:lnSpc>
                <a:spcPct val="80000"/>
              </a:lnSpc>
            </a:pPr>
            <a:endParaRPr lang="en-US" sz="2800" dirty="0">
              <a:solidFill>
                <a:srgbClr val="008000"/>
              </a:solidFill>
              <a:latin typeface="Avenir Book"/>
              <a:cs typeface="Avenir Book"/>
            </a:endParaRPr>
          </a:p>
          <a:p>
            <a:pPr algn="ctr" defTabSz="914400">
              <a:lnSpc>
                <a:spcPct val="80000"/>
              </a:lnSpc>
            </a:pPr>
            <a:r>
              <a:rPr lang="en-US" dirty="0" smtClean="0">
                <a:solidFill>
                  <a:prstClr val="white"/>
                </a:solidFill>
              </a:rPr>
              <a:t>Panelists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007" y="-149024"/>
            <a:ext cx="2781702" cy="12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342030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" y="2041977"/>
            <a:ext cx="2868115" cy="2868115"/>
          </a:xfrm>
          <a:prstGeom prst="ellipse">
            <a:avLst/>
          </a:prstGeom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AEAAQAAAAAAAAmPAAAAJGFiZDlhMDNmLTk3YjctNGYyZS1hYWZjLWNkZjY2NDViODU4M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14" y="1906694"/>
            <a:ext cx="3003409" cy="3003409"/>
          </a:xfrm>
          <a:prstGeom prst="ellipse">
            <a:avLst/>
          </a:prstGeom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95729" y="5128327"/>
            <a:ext cx="3175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Rev. Faith Fowler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Executive Director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Cass Community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 Social Services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1" name="Picture 10" descr="Reverend-Faith-Fowler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0"/>
          <a:stretch/>
        </p:blipFill>
        <p:spPr>
          <a:xfrm>
            <a:off x="6350013" y="1886665"/>
            <a:ext cx="2940191" cy="3023427"/>
          </a:xfrm>
          <a:prstGeom prst="ellipse">
            <a:avLst/>
          </a:prstGeom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831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18995" y="4300288"/>
            <a:ext cx="5306015" cy="535427"/>
          </a:xfrm>
        </p:spPr>
        <p:txBody>
          <a:bodyPr>
            <a:normAutofit fontScale="90000"/>
          </a:bodyPr>
          <a:lstStyle>
            <a:lvl1pPr algn="ctr">
              <a:defRPr sz="2000" b="1" i="0">
                <a:latin typeface="Lucida Sans"/>
                <a:cs typeface="Lucida Sans"/>
              </a:defRPr>
            </a:lvl1pPr>
          </a:lstStyle>
          <a:p>
            <a:r>
              <a:rPr lang="en-US" dirty="0" smtClean="0">
                <a:latin typeface="Georgia"/>
                <a:cs typeface="Georgia"/>
              </a:rPr>
              <a:t>Tri State Learning Collaborative:  </a:t>
            </a:r>
            <a:br>
              <a:rPr lang="en-US" dirty="0" smtClean="0">
                <a:latin typeface="Georgia"/>
                <a:cs typeface="Georgia"/>
              </a:rPr>
            </a:br>
            <a:r>
              <a:rPr lang="en-US" dirty="0" smtClean="0">
                <a:latin typeface="Georgia"/>
                <a:cs typeface="Georgia"/>
              </a:rPr>
              <a:t>Housing as Community Development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918995" y="5127321"/>
            <a:ext cx="5306015" cy="367431"/>
          </a:xfrm>
        </p:spPr>
        <p:txBody>
          <a:bodyPr>
            <a:normAutofit/>
          </a:bodyPr>
          <a:lstStyle>
            <a:lvl1pPr marL="0" indent="0" algn="ctr">
              <a:buNone/>
              <a:defRPr sz="1100" b="0" i="0">
                <a:solidFill>
                  <a:schemeClr val="tx1">
                    <a:tint val="75000"/>
                  </a:schemeClr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latin typeface="Georgia"/>
                <a:cs typeface="Georgia"/>
              </a:rPr>
              <a:t>November 17, 2017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77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Bath Housing works to enhance housing stability for seniors, those with disabilities, and families in the greater Bath area.  </a:t>
            </a:r>
            <a:r>
              <a:rPr lang="en-US" b="1" dirty="0" smtClean="0">
                <a:solidFill>
                  <a:srgbClr val="C00000"/>
                </a:solidFill>
              </a:rPr>
              <a:t>We have four strategic goals:</a:t>
            </a:r>
            <a:endParaRPr lang="en-US" dirty="0">
              <a:solidFill>
                <a:srgbClr val="C00000"/>
              </a:solidFill>
            </a:endParaRPr>
          </a:p>
          <a:p>
            <a:pPr>
              <a:buAutoNum type="arabicPeriod"/>
            </a:pPr>
            <a:r>
              <a:rPr lang="en-US" dirty="0" smtClean="0"/>
              <a:t>Improve </a:t>
            </a:r>
            <a:r>
              <a:rPr lang="en-US" dirty="0"/>
              <a:t>quality of life for the people we serve through superior customer </a:t>
            </a:r>
            <a:r>
              <a:rPr lang="en-US" dirty="0" smtClean="0"/>
              <a:t>service.</a:t>
            </a:r>
          </a:p>
          <a:p>
            <a:pPr>
              <a:buAutoNum type="arabicPeriod"/>
            </a:pPr>
            <a:r>
              <a:rPr lang="en-US" dirty="0" smtClean="0"/>
              <a:t>Increase </a:t>
            </a:r>
            <a:r>
              <a:rPr lang="en-US" dirty="0"/>
              <a:t>the supply of affordable </a:t>
            </a:r>
            <a:r>
              <a:rPr lang="en-US" dirty="0" smtClean="0"/>
              <a:t>housing.</a:t>
            </a:r>
          </a:p>
          <a:p>
            <a:pPr>
              <a:buAutoNum type="arabicPeriod"/>
            </a:pPr>
            <a:r>
              <a:rPr lang="en-US" dirty="0" smtClean="0"/>
              <a:t>Pursue </a:t>
            </a:r>
            <a:r>
              <a:rPr lang="en-US" dirty="0"/>
              <a:t>innovative programs and services to meet affordable housing needs in the region, with a special emphasis on aging-in-place.  </a:t>
            </a: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Improve </a:t>
            </a:r>
            <a:r>
              <a:rPr lang="en-US" dirty="0"/>
              <a:t>the organizational capacity to achieve our mission.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DEA8-A28C-FC43-A33D-18A4F49691A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051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Comforatbly Home">
      <a:dk1>
        <a:srgbClr val="116786"/>
      </a:dk1>
      <a:lt1>
        <a:sysClr val="window" lastClr="FFFFFF"/>
      </a:lt1>
      <a:dk2>
        <a:srgbClr val="31484E"/>
      </a:dk2>
      <a:lt2>
        <a:srgbClr val="FFFFFF"/>
      </a:lt2>
      <a:accent1>
        <a:srgbClr val="D1632F"/>
      </a:accent1>
      <a:accent2>
        <a:srgbClr val="A7C085"/>
      </a:accent2>
      <a:accent3>
        <a:srgbClr val="F2D47D"/>
      </a:accent3>
      <a:accent4>
        <a:srgbClr val="7C4047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36180</TotalTime>
  <Words>670</Words>
  <Application>Microsoft Macintosh PowerPoint</Application>
  <PresentationFormat>On-screen Show (4:3)</PresentationFormat>
  <Paragraphs>190</Paragraphs>
  <Slides>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1_Office Theme</vt:lpstr>
      <vt:lpstr>5_Office Theme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Doug Wilson, </vt:lpstr>
      <vt:lpstr>Tri State Learning Collaborative:   Housing as Community Development</vt:lpstr>
      <vt:lpstr>PowerPoint Presentation</vt:lpstr>
      <vt:lpstr>PowerPoint Presentation</vt:lpstr>
      <vt:lpstr>PowerPoint Presentation</vt:lpstr>
      <vt:lpstr>Examples</vt:lpstr>
      <vt:lpstr>PowerPoint Presentation</vt:lpstr>
      <vt:lpstr>Development Process</vt:lpstr>
      <vt:lpstr>Understanding Real Estate Development</vt:lpstr>
      <vt:lpstr>Financing</vt:lpstr>
      <vt:lpstr>PowerPoint Presentation</vt:lpstr>
      <vt:lpstr>Know Your Market</vt:lpstr>
      <vt:lpstr>Find a Partner or Consultant</vt:lpstr>
      <vt:lpstr>Factors in Successful Projects</vt:lpstr>
      <vt:lpstr>DESIGN + SENIOR LIVING</vt:lpstr>
      <vt:lpstr>THE SITE</vt:lpstr>
      <vt:lpstr>PowerPoint Presentation</vt:lpstr>
      <vt:lpstr>THE BUILDING</vt:lpstr>
      <vt:lpstr>THE INTERIOR</vt:lpstr>
      <vt:lpstr>THE INTERIOR</vt:lpstr>
      <vt:lpstr>PowerPoint Presentation</vt:lpstr>
      <vt:lpstr>PowerPoint Presentation</vt:lpstr>
      <vt:lpstr>PowerPoint Presentation</vt:lpstr>
      <vt:lpstr>PowerPoint Presentation</vt:lpstr>
    </vt:vector>
  </TitlesOfParts>
  <Company>Restorative Justice Institute of Maine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Kimball</dc:creator>
  <cp:lastModifiedBy>Patricia Kimball</cp:lastModifiedBy>
  <cp:revision>59</cp:revision>
  <dcterms:created xsi:type="dcterms:W3CDTF">2017-06-19T23:01:46Z</dcterms:created>
  <dcterms:modified xsi:type="dcterms:W3CDTF">2017-11-17T15:13:13Z</dcterms:modified>
</cp:coreProperties>
</file>