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655" r:id="rId3"/>
    <p:sldMasterId id="2147483656" r:id="rId4"/>
    <p:sldMasterId id="2147483652" r:id="rId5"/>
    <p:sldMasterId id="2147483654" r:id="rId6"/>
  </p:sldMasterIdLst>
  <p:notesMasterIdLst>
    <p:notesMasterId r:id="rId17"/>
  </p:notesMasterIdLst>
  <p:sldIdLst>
    <p:sldId id="257" r:id="rId7"/>
    <p:sldId id="258" r:id="rId8"/>
    <p:sldId id="266" r:id="rId9"/>
    <p:sldId id="259" r:id="rId10"/>
    <p:sldId id="260" r:id="rId11"/>
    <p:sldId id="261" r:id="rId12"/>
    <p:sldId id="262" r:id="rId13"/>
    <p:sldId id="263" r:id="rId14"/>
    <p:sldId id="265" r:id="rId15"/>
    <p:sldId id="264" r:id="rId16"/>
  </p:sldIdLst>
  <p:sldSz cx="9144000" cy="6858000" type="screen4x3"/>
  <p:notesSz cx="70104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01D"/>
    <a:srgbClr val="363B73"/>
    <a:srgbClr val="E9A713"/>
    <a:srgbClr val="AFB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88" autoAdjust="0"/>
  </p:normalViewPr>
  <p:slideViewPr>
    <p:cSldViewPr>
      <p:cViewPr varScale="1">
        <p:scale>
          <a:sx n="115" d="100"/>
          <a:sy n="115" d="100"/>
        </p:scale>
        <p:origin x="13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59774-D180-407E-8983-DBE4D52CDDCA}" type="datetimeFigureOut">
              <a:rPr lang="en-US" smtClean="0"/>
              <a:t>11/27/17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54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510088"/>
            <a:ext cx="5607050" cy="3690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1E944-C73C-46F4-B4CE-8BFB7DDAAE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5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Self Reported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Pre and Post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82DD00A8-4681-4709-8F89-93FFEB2161ED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45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F0E45-C74E-4B5D-B21D-C3CEEB608EB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3BDD-CDFD-401F-8BA2-175DB7CE60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2CCF34-EF55-4378-9103-B9D7D485673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383BE-9671-418F-B7A1-222E0C7B077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DB85C-EB5A-46C1-B472-5EB05D0436E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E3E9F-95A2-4244-952E-834FF705A7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15354-1F57-404A-80AF-9F4C04D5187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61729-A1AE-4D49-BD75-EEBD9FD7C4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70C24-5935-4782-B2C2-BA4C4DEE605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1DBB1-99F5-4CB9-B66F-7069062CDB1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69BE7-9C59-42F4-98F7-CF5F0B342C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F37F5-4036-4BEE-A8DF-BE2EF654BA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EC618-7DE3-4DA7-8045-C9AF8D9F5A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78D95-3D0E-4C1A-B41B-E8415686841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FC25-ED0B-4ABD-ACF9-92F48BB0553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BA2A0-35C6-479D-B269-01C78FB95DD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1F1E7-1B51-4BEC-8D79-D229DE5E3D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342F0-A1C6-4343-B5C1-A8CCA235D23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F472-EECB-4244-9050-4AFDA02BF90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D53C4-84D7-4FB7-BF6E-67F261A58E6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E5BE5-1DE0-4F94-9E73-F2AD1BCBFE3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25A2E-E62C-41BB-97B7-0BA836D96E2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84A203-7984-4372-81A3-2BD5DB2FF99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79DDC-40E8-4B3D-8870-5F7337A91CF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4EA02-FED3-4F73-8002-8BDF345CB6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E1AD5-05B2-4644-A294-A165B720B93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42EE5-7AA8-497B-B6FB-8A0E9B6EED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8FA77-49AE-4683-9AD3-FAC7C7A26C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8BCE7-9519-483D-8956-99520C536E0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77319-7239-4864-85B5-55CED11051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2FFDA-534C-4861-9A2B-A9CA149219D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E74F2-EA26-4F87-9596-F36C2F35119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549B4-CE7A-4E97-A216-2D0BC93ADF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ABFF8-1EC1-4D6D-B57D-28C7BABD24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D9D60-2E7B-49A0-A597-7EC5588F0D1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3BB21-C7A0-48C4-9E93-D63F2002362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FD5CF-CD1B-44D9-9C31-CD160A4D40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1BB8F-0C11-46D5-A634-78D8FC66B25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68508-4E54-487C-AF0F-1D47BF931C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321ED-AED0-4A85-B81C-CC8D2C76D4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45830-FBB2-428A-98D0-7C7A31DCA3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1EB60-5E3A-4039-9816-C23CFE35A0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1B5D5-ACD6-4BFF-96C2-EF074AB67E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015C3-5B60-4386-94F3-42FD2846A90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07E27-62F7-41F0-8CAC-2B0B28FBD0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6434D-D58C-422B-BFBD-29CE53B31D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12874-E654-4448-B361-0F8117C3E4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1452E-0FE0-44F9-A8A2-40CE30F0C7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8ECF2-847D-46A6-967C-60CF363B09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A8D04-3081-468D-B8AD-65785BDD6EB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FC330-2897-4087-B77C-581E37E27C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282D0-755F-426A-BE3B-81F9D64B281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E281B-398E-40F7-9988-7B80252D804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DE6A1-E4D2-41AB-9A2E-093E3E2A58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5448B-189B-4F13-BE16-DD7A636D61B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26A91-7A3B-413B-9C40-751C05E74A1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468B4-99F4-421F-9711-D4238879BE6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E68ED-C93A-437C-A81C-CDDC3108D74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9FBB9-0764-40F6-B360-4DFBE82405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8F2FF-8348-4FEB-9676-556E5550D3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B45E3-E8C0-4234-9E79-606082680F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01604-A830-4EDF-A17D-8FFA808B406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BD7F1-6242-4FDB-9815-7E4785063B1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F6669-DCA5-4965-9B24-CD426FD01ED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427F6-D0DD-41AD-88F7-FFC3AA2A5A9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7D572-DF86-4C68-8341-BC5F471DC69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5.emf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6.emf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7.jpeg"/><Relationship Id="rId14" Type="http://schemas.openxmlformats.org/officeDocument/2006/relationships/image" Target="../media/image5.em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8.jpeg"/><Relationship Id="rId14" Type="http://schemas.openxmlformats.org/officeDocument/2006/relationships/image" Target="../media/image6.em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63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51" name="Picture 27"/>
          <p:cNvPicPr>
            <a:picLocks noChangeAspect="1" noChangeArrowheads="1"/>
          </p:cNvPicPr>
          <p:nvPr/>
        </p:nvPicPr>
        <p:blipFill>
          <a:blip r:embed="rId13" cstate="print"/>
          <a:srcRect l="25929" r="1215"/>
          <a:stretch>
            <a:fillRect/>
          </a:stretch>
        </p:blipFill>
        <p:spPr bwMode="auto">
          <a:xfrm flipH="1">
            <a:off x="0" y="227013"/>
            <a:ext cx="9144000" cy="639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399213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26627" name="Picture 3" descr="MSHAlogo-REVER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563" y="6386513"/>
            <a:ext cx="20097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383025-A025-4923-B387-D583FDC07BFF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FB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543" name="Picture 15"/>
          <p:cNvPicPr>
            <a:picLocks noChangeAspect="1" noChangeArrowheads="1"/>
          </p:cNvPicPr>
          <p:nvPr/>
        </p:nvPicPr>
        <p:blipFill>
          <a:blip r:embed="rId13" cstate="print"/>
          <a:srcRect l="25917" r="1227"/>
          <a:stretch>
            <a:fillRect/>
          </a:stretch>
        </p:blipFill>
        <p:spPr bwMode="auto">
          <a:xfrm flipH="1">
            <a:off x="0" y="227013"/>
            <a:ext cx="9144000" cy="639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0" y="227013"/>
            <a:ext cx="9144000" cy="639921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278545" name="Picture 17" descr="MSHAlogo-REVER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563" y="6386513"/>
            <a:ext cx="20097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854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854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8548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78549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78550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433BA0-1B1E-47E6-AC9C-47B87A0DE5A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63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836" name="Picture 2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1300" y="5875338"/>
            <a:ext cx="1096963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0824" name="Picture 8" descr="MSHAlogo-REVER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563" y="6388100"/>
            <a:ext cx="200977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0825" name="Rectangle 9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08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08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082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908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9083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00BE7B-C131-4453-A3A3-4BF2FEB513A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FB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153" name="Picture 2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61300" y="5876925"/>
            <a:ext cx="1096963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4144" name="Picture 16" descr="MSHAlogo-REVERSE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563" y="6386513"/>
            <a:ext cx="200977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4145" name="Rectangle 17"/>
          <p:cNvSpPr>
            <a:spLocks noChangeArrowheads="1"/>
          </p:cNvSpPr>
          <p:nvPr/>
        </p:nvSpPr>
        <p:spPr bwMode="auto">
          <a:xfrm>
            <a:off x="0" y="304800"/>
            <a:ext cx="9144000" cy="63246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414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414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4148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304149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304150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2287F8-5D49-4324-97B7-01FD8E29F5C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63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ChangeArrowheads="1"/>
          </p:cNvSpPr>
          <p:nvPr/>
        </p:nvSpPr>
        <p:spPr bwMode="auto">
          <a:xfrm>
            <a:off x="0" y="227013"/>
            <a:ext cx="9144000" cy="63992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CC6324-03C1-48A5-9B41-42A3D2E0AF3B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19145" name="Picture 9" descr="MSHAlogo5265 Dark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563" y="6388100"/>
            <a:ext cx="2011362" cy="395288"/>
          </a:xfrm>
          <a:prstGeom prst="rect">
            <a:avLst/>
          </a:prstGeom>
          <a:noFill/>
        </p:spPr>
      </p:pic>
      <p:pic>
        <p:nvPicPr>
          <p:cNvPr id="219156" name="Picture 2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61300" y="5876925"/>
            <a:ext cx="1096963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FBD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0" y="227013"/>
            <a:ext cx="9144000" cy="639921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57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570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57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857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857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ED0590-DCFB-47B4-8487-9B22B663AE5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85709" name="Picture 13" descr="MSHAlogo583 Gree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563" y="6388100"/>
            <a:ext cx="2011362" cy="395288"/>
          </a:xfrm>
          <a:prstGeom prst="rect">
            <a:avLst/>
          </a:prstGeom>
          <a:noFill/>
        </p:spPr>
      </p:pic>
      <p:pic>
        <p:nvPicPr>
          <p:cNvPr id="285713" name="Picture 1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61300" y="5876925"/>
            <a:ext cx="1096963" cy="90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63B7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363B7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363B7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363B7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363B7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hyperlink" Target="https://www.ncoa.org/resources/capable-program-summary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TSLCA Summit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/>
              <a:t>Driving Community </a:t>
            </a:r>
            <a:r>
              <a:rPr lang="en-US" sz="3600" dirty="0" smtClean="0"/>
              <a:t>Home</a:t>
            </a:r>
          </a:p>
          <a:p>
            <a:endParaRPr lang="en-US" sz="3600" dirty="0" smtClean="0"/>
          </a:p>
          <a:p>
            <a:r>
              <a:rPr lang="en-US" sz="2400" dirty="0" smtClean="0"/>
              <a:t>November 28,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684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Maine Council on Aging, Maine Aging Initiative</a:t>
            </a:r>
          </a:p>
          <a:p>
            <a:pPr lvl="1"/>
            <a:r>
              <a:rPr lang="en-US" dirty="0" smtClean="0"/>
              <a:t>Generate commitment to work on models that meet both the immediate and long-term housing needs of older adults in Maine</a:t>
            </a:r>
          </a:p>
          <a:p>
            <a:pPr lvl="2"/>
            <a:r>
              <a:rPr lang="en-US" dirty="0" smtClean="0"/>
              <a:t>Accessory Dwelling Units</a:t>
            </a:r>
          </a:p>
          <a:p>
            <a:pPr lvl="2"/>
            <a:r>
              <a:rPr lang="en-US" dirty="0" smtClean="0"/>
              <a:t>Universal Design </a:t>
            </a:r>
          </a:p>
          <a:p>
            <a:pPr lvl="2"/>
            <a:r>
              <a:rPr lang="en-US" dirty="0" smtClean="0"/>
              <a:t>Housing with support services options</a:t>
            </a:r>
          </a:p>
          <a:p>
            <a:pPr lvl="2"/>
            <a:r>
              <a:rPr lang="en-US" dirty="0" smtClean="0"/>
              <a:t>New models of affordable senior housing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51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9750"/>
            <a:ext cx="6996113" cy="37719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Maine’s aging population</a:t>
            </a:r>
          </a:p>
          <a:p>
            <a:pPr lvl="1">
              <a:defRPr/>
            </a:pPr>
            <a:r>
              <a:rPr lang="en-US" dirty="0" smtClean="0"/>
              <a:t>The oldest state – median age</a:t>
            </a:r>
          </a:p>
          <a:p>
            <a:pPr>
              <a:defRPr/>
            </a:pPr>
            <a:r>
              <a:rPr lang="en-US" dirty="0" smtClean="0"/>
              <a:t>High rate of homeownership</a:t>
            </a:r>
          </a:p>
          <a:p>
            <a:pPr lvl="1">
              <a:defRPr/>
            </a:pPr>
            <a:r>
              <a:rPr lang="en-US" dirty="0" smtClean="0"/>
              <a:t>79% of Maine’s senior households are homeowners</a:t>
            </a:r>
          </a:p>
          <a:p>
            <a:pPr>
              <a:defRPr/>
            </a:pPr>
            <a:r>
              <a:rPr lang="en-US" dirty="0" smtClean="0"/>
              <a:t>Desire to age at home</a:t>
            </a:r>
          </a:p>
          <a:p>
            <a:pPr lvl="1">
              <a:defRPr/>
            </a:pPr>
            <a:r>
              <a:rPr lang="en-US" dirty="0" smtClean="0"/>
              <a:t>97% of Maine seniors live independently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Housing Market</a:t>
            </a:r>
          </a:p>
          <a:p>
            <a:pPr lvl="1"/>
            <a:r>
              <a:rPr lang="en-US" dirty="0" smtClean="0"/>
              <a:t>Home </a:t>
            </a:r>
            <a:r>
              <a:rPr lang="en-US" dirty="0"/>
              <a:t>buying in Maine </a:t>
            </a:r>
            <a:r>
              <a:rPr lang="en-US" dirty="0" smtClean="0"/>
              <a:t>remains affordable – for now</a:t>
            </a:r>
          </a:p>
          <a:p>
            <a:pPr lvl="1"/>
            <a:r>
              <a:rPr lang="en-US" dirty="0" smtClean="0"/>
              <a:t>Renting remains unaffordable – more supply is needed</a:t>
            </a:r>
          </a:p>
          <a:p>
            <a:pPr lvl="1"/>
            <a:r>
              <a:rPr lang="en-US" dirty="0" smtClean="0"/>
              <a:t>Affordability varies throughout the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835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MaineHousing’s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Continuum of MaineHousing’s services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MaineHousing has </a:t>
            </a:r>
            <a:r>
              <a:rPr lang="en-US" dirty="0" smtClean="0"/>
              <a:t>traditionally allocated </a:t>
            </a:r>
            <a:r>
              <a:rPr lang="en-US" dirty="0"/>
              <a:t>its resources to multifamily housing </a:t>
            </a:r>
            <a:r>
              <a:rPr lang="en-US" dirty="0" smtClean="0"/>
              <a:t>development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E</a:t>
            </a:r>
            <a:r>
              <a:rPr lang="en-US" dirty="0" smtClean="0"/>
              <a:t>xpanding </a:t>
            </a:r>
            <a:r>
              <a:rPr lang="en-US" dirty="0"/>
              <a:t>our program offerings to senior </a:t>
            </a:r>
            <a:r>
              <a:rPr lang="en-US" dirty="0" smtClean="0"/>
              <a:t>homeowners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Opportunity to link housing with improved health outcomes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3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MaineHousing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Modification – Comfortably Home</a:t>
            </a:r>
          </a:p>
          <a:p>
            <a:r>
              <a:rPr lang="en-US" dirty="0" smtClean="0"/>
              <a:t>Home Repair and Weatherization</a:t>
            </a:r>
          </a:p>
          <a:p>
            <a:r>
              <a:rPr lang="en-US" dirty="0" smtClean="0"/>
              <a:t>AccessAble Home</a:t>
            </a:r>
          </a:p>
          <a:p>
            <a:r>
              <a:rPr lang="en-US" dirty="0" smtClean="0"/>
              <a:t>Home Energy Assistance Program</a:t>
            </a:r>
          </a:p>
          <a:p>
            <a:r>
              <a:rPr lang="en-US" dirty="0" smtClean="0"/>
              <a:t>Senior Housing – location, accessibility, telehealth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3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Comfortably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Based on Best Practice:  Capable Program, Baltimore, MD</a:t>
            </a:r>
          </a:p>
          <a:p>
            <a:pPr marL="0" indent="0">
              <a:buNone/>
              <a:defRPr/>
            </a:pPr>
            <a:r>
              <a:rPr lang="en-US" dirty="0" smtClean="0">
                <a:hlinkClick r:id="rId2"/>
              </a:rPr>
              <a:t>https://www.ncoa.org/resources/capable-program-summary/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Adapted and tested by a local Public Housing Authority:  Bath Housing Authority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Funded by John T. Gorman Foundation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009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Success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Partnerships </a:t>
            </a:r>
            <a:r>
              <a:rPr lang="en-US" dirty="0"/>
              <a:t>with </a:t>
            </a:r>
            <a:r>
              <a:rPr lang="en-US" dirty="0" smtClean="0"/>
              <a:t>communities; local </a:t>
            </a:r>
            <a:r>
              <a:rPr lang="en-US" dirty="0"/>
              <a:t>public housing authorities</a:t>
            </a:r>
          </a:p>
          <a:p>
            <a:pPr>
              <a:defRPr/>
            </a:pPr>
            <a:r>
              <a:rPr lang="en-US" dirty="0"/>
              <a:t>Leverage existing community resources</a:t>
            </a:r>
          </a:p>
          <a:p>
            <a:pPr>
              <a:defRPr/>
            </a:pPr>
            <a:r>
              <a:rPr lang="en-US" dirty="0" smtClean="0"/>
              <a:t>Measure outcomes</a:t>
            </a:r>
          </a:p>
          <a:p>
            <a:pPr marL="0" indent="0"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9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19100" y="1009651"/>
            <a:ext cx="7125891" cy="617938"/>
          </a:xfrm>
        </p:spPr>
        <p:txBody>
          <a:bodyPr/>
          <a:lstStyle/>
          <a:p>
            <a:pPr algn="l"/>
            <a:r>
              <a:rPr lang="en-US" altLang="en-US" sz="3600" dirty="0" smtClean="0"/>
              <a:t>Initial Data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419100" y="1543051"/>
            <a:ext cx="7110413" cy="542924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 smtClean="0"/>
              <a:t>Through September 5, 2017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36685"/>
              </p:ext>
            </p:extLst>
          </p:nvPr>
        </p:nvGraphicFramePr>
        <p:xfrm>
          <a:off x="691753" y="2066925"/>
          <a:ext cx="6881813" cy="3858819"/>
        </p:xfrm>
        <a:graphic>
          <a:graphicData uri="http://schemas.openxmlformats.org/drawingml/2006/table">
            <a:tbl>
              <a:tblPr firstRow="1" firstCol="1" bandRow="1"/>
              <a:tblGrid>
                <a:gridCol w="4389517"/>
                <a:gridCol w="2492296"/>
              </a:tblGrid>
              <a:tr h="456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Initial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Home Assessment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Work Completed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Average Age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$0 - $19,999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$20,000 - $39,999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$40,000 - $59,999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Total Hours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384.9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Hours per Project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Total Materials Cost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$23,981.21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2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Average Materials Cost</a:t>
                      </a:r>
                    </a:p>
                  </a:txBody>
                  <a:tcPr marL="38588" marR="385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$399.69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588" marR="385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55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59606"/>
          </a:xfrm>
        </p:spPr>
        <p:txBody>
          <a:bodyPr/>
          <a:lstStyle/>
          <a:p>
            <a:pPr algn="l"/>
            <a:r>
              <a:rPr lang="en-US" altLang="en-US" sz="3600" dirty="0" smtClean="0"/>
              <a:t>Early Outcomes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94177"/>
              </p:ext>
            </p:extLst>
          </p:nvPr>
        </p:nvGraphicFramePr>
        <p:xfrm>
          <a:off x="685800" y="1905000"/>
          <a:ext cx="7130654" cy="4388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757"/>
                <a:gridCol w="1429841"/>
                <a:gridCol w="1434710"/>
                <a:gridCol w="1455346"/>
              </a:tblGrid>
              <a:tr h="835138">
                <a:tc gridSpan="2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68585" marR="68585" marT="34259" marB="34259">
                    <a:solidFill>
                      <a:srgbClr val="363B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rgbClr val="363B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 Months Before</a:t>
                      </a:r>
                    </a:p>
                    <a:p>
                      <a:endParaRPr lang="en-US" sz="1800" dirty="0"/>
                    </a:p>
                  </a:txBody>
                  <a:tcPr marL="68585" marR="68585" marT="34259" marB="34259">
                    <a:solidFill>
                      <a:srgbClr val="363B7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 Months After</a:t>
                      </a:r>
                      <a:endParaRPr lang="en-US" sz="1800" dirty="0"/>
                    </a:p>
                  </a:txBody>
                  <a:tcPr marL="68585" marR="68585" marT="34259" marB="34259">
                    <a:solidFill>
                      <a:srgbClr val="363B77"/>
                    </a:solidFill>
                  </a:tcPr>
                </a:tc>
              </a:tr>
              <a:tr h="8351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Have you had</a:t>
                      </a:r>
                      <a:r>
                        <a:rPr lang="en-US" sz="1800" baseline="0" dirty="0" smtClean="0"/>
                        <a:t> a fall?</a:t>
                      </a:r>
                      <a:endParaRPr lang="en-US" sz="1800" dirty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YES: </a:t>
                      </a:r>
                    </a:p>
                    <a:p>
                      <a:pPr algn="r"/>
                      <a:r>
                        <a:rPr lang="en-US" sz="1800" dirty="0" smtClean="0"/>
                        <a:t>NO:</a:t>
                      </a:r>
                    </a:p>
                    <a:p>
                      <a:pPr algn="r"/>
                      <a:r>
                        <a:rPr lang="en-US" sz="1800" dirty="0" smtClean="0"/>
                        <a:t>Unknown:</a:t>
                      </a:r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29 (39%)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45 (61%)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</a:t>
                      </a:r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r>
                        <a:rPr lang="en-US" sz="1800" baseline="0" dirty="0" smtClean="0"/>
                        <a:t> (13%)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16</a:t>
                      </a:r>
                      <a:r>
                        <a:rPr lang="en-US" sz="1800" baseline="0" dirty="0" smtClean="0"/>
                        <a:t> (70%)</a:t>
                      </a:r>
                    </a:p>
                    <a:p>
                      <a:r>
                        <a:rPr lang="en-US" sz="1800" baseline="0" dirty="0" smtClean="0"/>
                        <a:t>4 (17%)</a:t>
                      </a:r>
                      <a:endParaRPr lang="en-US" sz="1800" dirty="0" smtClean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</a:tr>
              <a:tr h="8351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Have you been hospitalized?</a:t>
                      </a:r>
                      <a:endParaRPr lang="en-US" sz="1800" dirty="0"/>
                    </a:p>
                  </a:txBody>
                  <a:tcPr marL="68585" marR="68585" marT="34259" marB="3425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YES:</a:t>
                      </a:r>
                    </a:p>
                    <a:p>
                      <a:pPr algn="r"/>
                      <a:r>
                        <a:rPr lang="en-US" sz="1800" dirty="0" smtClean="0"/>
                        <a:t>NO:</a:t>
                      </a:r>
                    </a:p>
                    <a:p>
                      <a:pPr algn="r"/>
                      <a:r>
                        <a:rPr lang="en-US" sz="1800" dirty="0" smtClean="0"/>
                        <a:t>Unknown:</a:t>
                      </a:r>
                      <a:endParaRPr lang="en-US" sz="1800" dirty="0"/>
                    </a:p>
                  </a:txBody>
                  <a:tcPr marL="68585" marR="68585" marT="34259" marB="3425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 (33%)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51 (67%)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</a:t>
                      </a:r>
                    </a:p>
                  </a:txBody>
                  <a:tcPr marL="68585" marR="68585" marT="34259" marB="3425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r>
                        <a:rPr lang="en-US" sz="1800" baseline="0" dirty="0" smtClean="0"/>
                        <a:t> (9%)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18</a:t>
                      </a:r>
                      <a:r>
                        <a:rPr lang="en-US" sz="1800" baseline="0" dirty="0" smtClean="0"/>
                        <a:t> (78%)</a:t>
                      </a:r>
                    </a:p>
                    <a:p>
                      <a:r>
                        <a:rPr lang="en-US" sz="1800" baseline="0" dirty="0" smtClean="0"/>
                        <a:t>3 (13%)</a:t>
                      </a:r>
                      <a:endParaRPr lang="en-US" sz="1800" dirty="0" smtClean="0"/>
                    </a:p>
                  </a:txBody>
                  <a:tcPr marL="68585" marR="68585" marT="34259" marB="34259" anchor="ctr">
                    <a:noFill/>
                  </a:tcPr>
                </a:tc>
              </a:tr>
              <a:tr h="1606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Calls to 911 for Medical,</a:t>
                      </a:r>
                      <a:r>
                        <a:rPr lang="en-US" sz="1800" baseline="0" dirty="0" smtClean="0"/>
                        <a:t> Fire, or other Emergencies</a:t>
                      </a:r>
                      <a:endParaRPr lang="en-US" sz="1800" dirty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Medical: </a:t>
                      </a:r>
                    </a:p>
                    <a:p>
                      <a:pPr algn="r"/>
                      <a:r>
                        <a:rPr lang="en-US" sz="1800" dirty="0" smtClean="0"/>
                        <a:t>Fire:           </a:t>
                      </a:r>
                    </a:p>
                    <a:p>
                      <a:pPr algn="r"/>
                      <a:r>
                        <a:rPr lang="en-US" sz="1800" dirty="0" smtClean="0"/>
                        <a:t>None:</a:t>
                      </a:r>
                    </a:p>
                    <a:p>
                      <a:pPr algn="r"/>
                      <a:r>
                        <a:rPr lang="en-US" sz="1800" dirty="0" smtClean="0"/>
                        <a:t>Unknown:</a:t>
                      </a:r>
                      <a:endParaRPr lang="en-US" sz="1800" dirty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15 (21%)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 (4%)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54 (75%)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r>
                        <a:rPr lang="en-US" sz="1800" baseline="0" dirty="0" smtClean="0"/>
                        <a:t> (4%)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0</a:t>
                      </a:r>
                    </a:p>
                    <a:p>
                      <a:r>
                        <a:rPr lang="en-US" sz="1800" dirty="0" smtClean="0"/>
                        <a:t>19</a:t>
                      </a:r>
                      <a:r>
                        <a:rPr lang="en-US" sz="1800" baseline="0" dirty="0" smtClean="0"/>
                        <a:t> (83%)</a:t>
                      </a:r>
                    </a:p>
                    <a:p>
                      <a:r>
                        <a:rPr lang="en-US" sz="1800" dirty="0" smtClean="0"/>
                        <a:t>3 (13%)</a:t>
                      </a:r>
                      <a:endParaRPr lang="en-US" sz="1800" dirty="0"/>
                    </a:p>
                  </a:txBody>
                  <a:tcPr marL="68585" marR="68585" marT="34259" marB="34259" anchor="ctr">
                    <a:solidFill>
                      <a:srgbClr val="363B73">
                        <a:alpha val="25098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59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3213"/>
            <a:ext cx="6858000" cy="2211387"/>
          </a:xfrm>
        </p:spPr>
      </p:pic>
      <p:sp>
        <p:nvSpPr>
          <p:cNvPr id="5" name="TextBox 4"/>
          <p:cNvSpPr txBox="1"/>
          <p:nvPr/>
        </p:nvSpPr>
        <p:spPr>
          <a:xfrm>
            <a:off x="990600" y="2514600"/>
            <a:ext cx="6781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Income tax credit for individuals earning $55,000 or less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Accessibility improvements for a person who lives in the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billed in 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Credit on 2017 tax return due April 17,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Eligible work includes grab bars, access ramps, widening doorways, accessible tubs and showers, reduced tripping hazards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MaineHousing.org/AccessAbleHome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933191"/>
      </p:ext>
    </p:extLst>
  </p:cSld>
  <p:clrMapOvr>
    <a:masterClrMapping/>
  </p:clrMapOvr>
</p:sld>
</file>

<file path=ppt/theme/theme1.xml><?xml version="1.0" encoding="utf-8"?>
<a:theme xmlns:a="http://schemas.openxmlformats.org/drawingml/2006/main" name="MaineHousing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MaineHousing2010</Template>
  <TotalTime>19</TotalTime>
  <Words>455</Words>
  <Application>Microsoft Macintosh PowerPoint</Application>
  <PresentationFormat>On-screen Show (4:3)</PresentationFormat>
  <Paragraphs>120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Corbel</vt:lpstr>
      <vt:lpstr>Garamond</vt:lpstr>
      <vt:lpstr>Times New Roman</vt:lpstr>
      <vt:lpstr>MaineHousing</vt:lpstr>
      <vt:lpstr>Custom Design</vt:lpstr>
      <vt:lpstr>3_Custom Design</vt:lpstr>
      <vt:lpstr>4_Custom Design</vt:lpstr>
      <vt:lpstr>1_Custom Design</vt:lpstr>
      <vt:lpstr>2_Custom Design</vt:lpstr>
      <vt:lpstr>TSLCA Summit</vt:lpstr>
      <vt:lpstr>Maine</vt:lpstr>
      <vt:lpstr>MaineHousing’s Response</vt:lpstr>
      <vt:lpstr>MaineHousing Initiatives</vt:lpstr>
      <vt:lpstr>Comfortably Home</vt:lpstr>
      <vt:lpstr>Elements of Success </vt:lpstr>
      <vt:lpstr>Initial Data</vt:lpstr>
      <vt:lpstr>Early Outcomes</vt:lpstr>
      <vt:lpstr>PowerPoint Presentation</vt:lpstr>
      <vt:lpstr>Emerging Opportunities</vt:lpstr>
    </vt:vector>
  </TitlesOfParts>
  <Company>Maine State Housing Authority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TSLCA Summit</dc:title>
  <dc:creator>Denise Lord</dc:creator>
  <cp:lastModifiedBy>Microsoft Office User</cp:lastModifiedBy>
  <cp:revision>3</cp:revision>
  <dcterms:created xsi:type="dcterms:W3CDTF">2017-11-27T15:44:24Z</dcterms:created>
  <dcterms:modified xsi:type="dcterms:W3CDTF">2017-11-27T16:24:56Z</dcterms:modified>
</cp:coreProperties>
</file>