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0" r:id="rId2"/>
    <p:sldId id="264" r:id="rId3"/>
    <p:sldId id="273" r:id="rId4"/>
    <p:sldId id="276" r:id="rId5"/>
    <p:sldId id="266" r:id="rId6"/>
    <p:sldId id="267" r:id="rId7"/>
    <p:sldId id="268" r:id="rId8"/>
    <p:sldId id="270" r:id="rId9"/>
    <p:sldId id="271" r:id="rId10"/>
    <p:sldId id="272" r:id="rId11"/>
    <p:sldId id="274" r:id="rId12"/>
    <p:sldId id="277" r:id="rId13"/>
    <p:sldId id="275" r:id="rId14"/>
    <p:sldId id="279" r:id="rId15"/>
    <p:sldId id="261" r:id="rId16"/>
    <p:sldId id="27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p15:clr>
            <a:srgbClr val="A4A3A4"/>
          </p15:clr>
        </p15:guide>
        <p15:guide id="2" orient="horz" pos="1520">
          <p15:clr>
            <a:srgbClr val="A4A3A4"/>
          </p15:clr>
        </p15:guide>
        <p15:guide id="3" orient="horz" pos="2184">
          <p15:clr>
            <a:srgbClr val="A4A3A4"/>
          </p15:clr>
        </p15:guide>
        <p15:guide id="4" orient="horz" pos="3240">
          <p15:clr>
            <a:srgbClr val="A4A3A4"/>
          </p15:clr>
        </p15:guide>
        <p15:guide id="5" pos="3168">
          <p15:clr>
            <a:srgbClr val="A4A3A4"/>
          </p15:clr>
        </p15:guide>
        <p15:guide id="6" pos="5040">
          <p15:clr>
            <a:srgbClr val="A4A3A4"/>
          </p15:clr>
        </p15:guide>
        <p15:guide id="7" pos="2656">
          <p15:clr>
            <a:srgbClr val="A4A3A4"/>
          </p15:clr>
        </p15:guide>
        <p15:guide id="8" pos="3662">
          <p15:clr>
            <a:srgbClr val="A4A3A4"/>
          </p15:clr>
        </p15:guide>
        <p15:guide id="9"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346"/>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snapToObjects="1">
      <p:cViewPr varScale="1">
        <p:scale>
          <a:sx n="108" d="100"/>
          <a:sy n="108" d="100"/>
        </p:scale>
        <p:origin x="1760" y="200"/>
      </p:cViewPr>
      <p:guideLst>
        <p:guide orient="horz" pos="2664"/>
        <p:guide orient="horz" pos="1520"/>
        <p:guide orient="horz" pos="2184"/>
        <p:guide orient="horz" pos="3240"/>
        <p:guide pos="3168"/>
        <p:guide pos="5040"/>
        <p:guide pos="2656"/>
        <p:guide pos="3662"/>
        <p:guide pos="28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207CB9-D256-1442-85E3-EB3F03268F0E}" type="datetimeFigureOut">
              <a:rPr lang="en-US" smtClean="0"/>
              <a:t>11/26/17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9CDCF1-94A3-2846-BC7C-EB4E2298C96B}" type="slidenum">
              <a:rPr lang="en-US" smtClean="0"/>
              <a:t>‹#›</a:t>
            </a:fld>
            <a:endParaRPr lang="en-US" dirty="0"/>
          </a:p>
        </p:txBody>
      </p:sp>
    </p:spTree>
    <p:extLst>
      <p:ext uri="{BB962C8B-B14F-4D97-AF65-F5344CB8AC3E}">
        <p14:creationId xmlns:p14="http://schemas.microsoft.com/office/powerpoint/2010/main" val="3452059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7A535-7A11-5546-B253-6B34EF6CA8E3}" type="datetimeFigureOut">
              <a:rPr lang="en-US" smtClean="0"/>
              <a:t>11/26/17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9DB66-0BF5-AC41-A43C-D17E501306D4}" type="slidenum">
              <a:rPr lang="en-US" smtClean="0"/>
              <a:t>‹#›</a:t>
            </a:fld>
            <a:endParaRPr lang="en-US" dirty="0"/>
          </a:p>
        </p:txBody>
      </p:sp>
    </p:spTree>
    <p:extLst>
      <p:ext uri="{BB962C8B-B14F-4D97-AF65-F5344CB8AC3E}">
        <p14:creationId xmlns:p14="http://schemas.microsoft.com/office/powerpoint/2010/main" val="15340397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1844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39016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0269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286011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87895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www.nadtc.org</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07225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www.nadtc.org</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90287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www.nadtc.org</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73928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www.nadtc.org</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58236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www.nadtc.org</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634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www.nadtc.org</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976914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green-box-onl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9550" y="152400"/>
            <a:ext cx="8680450" cy="1219200"/>
          </a:xfrm>
          <a:prstGeom prst="rect">
            <a:avLst/>
          </a:prstGeom>
        </p:spPr>
        <p:txBody>
          <a:bodyPr vert="horz" lIns="274320" tIns="301752" rIns="274320" bIns="30175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www.nadtc.org</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B146A-FD92-B942-A117-1CDF038C25F3}" type="slidenum">
              <a:rPr lang="en-US" smtClean="0"/>
              <a:t>‹#›</a:t>
            </a:fld>
            <a:endParaRPr lang="en-US" dirty="0"/>
          </a:p>
        </p:txBody>
      </p:sp>
      <p:pic>
        <p:nvPicPr>
          <p:cNvPr id="9" name="Picture 8" descr="ES_DarkBlue+n4aGreen_NoTa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02161" y="6324600"/>
            <a:ext cx="950562" cy="467360"/>
          </a:xfrm>
          <a:prstGeom prst="rect">
            <a:avLst/>
          </a:prstGeom>
        </p:spPr>
      </p:pic>
      <p:cxnSp>
        <p:nvCxnSpPr>
          <p:cNvPr id="16" name="Straight Connector 15"/>
          <p:cNvCxnSpPr/>
          <p:nvPr/>
        </p:nvCxnSpPr>
        <p:spPr>
          <a:xfrm>
            <a:off x="609600" y="820896"/>
            <a:ext cx="0" cy="0"/>
          </a:xfrm>
          <a:prstGeom prst="line">
            <a:avLst/>
          </a:prstGeom>
          <a:ln>
            <a:solidFill>
              <a:srgbClr val="5FB3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622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0" algn="l" defTabSz="457200" rtl="0" eaLnBrk="1" latinLnBrk="0" hangingPunct="1">
        <a:lnSpc>
          <a:spcPct val="80000"/>
        </a:lnSpc>
        <a:spcBef>
          <a:spcPct val="0"/>
        </a:spcBef>
        <a:buNone/>
        <a:defRPr sz="4000" b="1" kern="1200">
          <a:solidFill>
            <a:srgbClr val="00467F"/>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hyperlink" Target="https://agingmissouri.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hyperlink" Target="http://www.itnamerica.org/" TargetMode="External"/><Relationship Id="rId5" Type="http://schemas.openxmlformats.org/officeDocument/2006/relationships/hyperlink" Target="http://www.ilpconnect.org/triptrans" TargetMode="External"/><Relationship Id="rId1" Type="http://schemas.openxmlformats.org/officeDocument/2006/relationships/slideLayout" Target="../slideLayouts/slideLayout2.xml"/><Relationship Id="rId2" Type="http://schemas.openxmlformats.org/officeDocument/2006/relationships/hyperlink" Target="http://web1.ctaa.org/webmodules/webarticles/articlefiles/Promising_Practices_January_2015.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dt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noxseniors.org/vat" TargetMode="Externa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artnersincare.org/" TargetMode="Externa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rcsb.org/" TargetMode="Externa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Placeholder 1"/>
          <p:cNvSpPr txBox="1">
            <a:spLocks/>
          </p:cNvSpPr>
          <p:nvPr/>
        </p:nvSpPr>
        <p:spPr>
          <a:xfrm>
            <a:off x="4997450" y="-63500"/>
            <a:ext cx="3702050" cy="2578100"/>
          </a:xfrm>
          <a:prstGeom prst="rect">
            <a:avLst/>
          </a:prstGeom>
        </p:spPr>
        <p:txBody>
          <a:bodyPr vert="horz" lIns="0" tIns="0" rIns="0" bIns="0" rtlCol="0" anchor="b" anchorCtr="0">
            <a:normAutofit/>
          </a:bodyPr>
          <a:lstStyle>
            <a:lvl1pPr marL="0" algn="l" defTabSz="457200" rtl="0" eaLnBrk="1" latinLnBrk="0" hangingPunct="1">
              <a:spcBef>
                <a:spcPct val="0"/>
              </a:spcBef>
              <a:buNone/>
              <a:defRPr sz="4000" b="1" kern="1200">
                <a:solidFill>
                  <a:srgbClr val="00467F"/>
                </a:solidFill>
                <a:latin typeface="+mj-lt"/>
                <a:ea typeface="+mj-ea"/>
                <a:cs typeface="+mj-cs"/>
              </a:defRPr>
            </a:lvl1pPr>
          </a:lstStyle>
          <a:p>
            <a:pPr>
              <a:lnSpc>
                <a:spcPct val="80000"/>
              </a:lnSpc>
            </a:pPr>
            <a:endParaRPr lang="en-US" dirty="0" smtClean="0"/>
          </a:p>
        </p:txBody>
      </p:sp>
      <p:sp>
        <p:nvSpPr>
          <p:cNvPr id="10" name="TextBox 9"/>
          <p:cNvSpPr txBox="1"/>
          <p:nvPr/>
        </p:nvSpPr>
        <p:spPr>
          <a:xfrm>
            <a:off x="2978690" y="5045213"/>
            <a:ext cx="3145177" cy="1631216"/>
          </a:xfrm>
          <a:prstGeom prst="rect">
            <a:avLst/>
          </a:prstGeom>
          <a:noFill/>
        </p:spPr>
        <p:txBody>
          <a:bodyPr wrap="square" rtlCol="0">
            <a:spAutoFit/>
          </a:bodyPr>
          <a:lstStyle/>
          <a:p>
            <a:pPr algn="ctr"/>
            <a:r>
              <a:rPr lang="en-US" sz="2000" b="1" dirty="0" smtClean="0"/>
              <a:t>Carol R. Wright</a:t>
            </a:r>
          </a:p>
          <a:p>
            <a:pPr algn="ctr"/>
            <a:r>
              <a:rPr lang="en-US" sz="2000" dirty="0" smtClean="0"/>
              <a:t>Co-Director, NADTC</a:t>
            </a:r>
          </a:p>
          <a:p>
            <a:pPr algn="ctr"/>
            <a:r>
              <a:rPr lang="en-US" sz="2000" i="1" dirty="0" smtClean="0"/>
              <a:t>Assistant Vice President</a:t>
            </a:r>
          </a:p>
          <a:p>
            <a:pPr algn="ctr"/>
            <a:r>
              <a:rPr lang="en-US" sz="2000" i="1" dirty="0" smtClean="0"/>
              <a:t>Transportation and Mobility</a:t>
            </a:r>
          </a:p>
          <a:p>
            <a:pPr algn="ctr"/>
            <a:r>
              <a:rPr lang="en-US" sz="2000" dirty="0" smtClean="0"/>
              <a:t>Easterseals, Inc.</a:t>
            </a:r>
            <a:endParaRPr lang="en-US" sz="2000" dirty="0"/>
          </a:p>
        </p:txBody>
      </p:sp>
      <p:pic>
        <p:nvPicPr>
          <p:cNvPr id="14" name="Picture 13" descr="ES_DarkBlue+n4a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17" y="450957"/>
            <a:ext cx="4291806" cy="2063643"/>
          </a:xfrm>
          <a:prstGeom prst="rect">
            <a:avLst/>
          </a:prstGeom>
        </p:spPr>
      </p:pic>
      <p:sp>
        <p:nvSpPr>
          <p:cNvPr id="3" name="TextBox 2"/>
          <p:cNvSpPr txBox="1"/>
          <p:nvPr/>
        </p:nvSpPr>
        <p:spPr>
          <a:xfrm>
            <a:off x="597159" y="2892491"/>
            <a:ext cx="8102341" cy="1323439"/>
          </a:xfrm>
          <a:prstGeom prst="rect">
            <a:avLst/>
          </a:prstGeom>
          <a:noFill/>
        </p:spPr>
        <p:txBody>
          <a:bodyPr wrap="square" rtlCol="0">
            <a:spAutoFit/>
          </a:bodyPr>
          <a:lstStyle/>
          <a:p>
            <a:pPr algn="ctr"/>
            <a:r>
              <a:rPr lang="en-US" sz="4000" b="1" dirty="0" smtClean="0">
                <a:solidFill>
                  <a:srgbClr val="002060"/>
                </a:solidFill>
                <a:latin typeface="+mj-lt"/>
              </a:rPr>
              <a:t>Solving Transportation Problems</a:t>
            </a:r>
          </a:p>
          <a:p>
            <a:pPr algn="ctr"/>
            <a:r>
              <a:rPr lang="en-US" sz="4000" b="1" dirty="0">
                <a:solidFill>
                  <a:srgbClr val="002060"/>
                </a:solidFill>
                <a:latin typeface="+mj-lt"/>
              </a:rPr>
              <a:t>i</a:t>
            </a:r>
            <a:r>
              <a:rPr lang="en-US" sz="4000" b="1" dirty="0" smtClean="0">
                <a:solidFill>
                  <a:srgbClr val="002060"/>
                </a:solidFill>
                <a:latin typeface="+mj-lt"/>
              </a:rPr>
              <a:t>n Aging Rural America</a:t>
            </a:r>
            <a:endParaRPr lang="en-US" sz="4000" b="1" dirty="0">
              <a:solidFill>
                <a:srgbClr val="002060"/>
              </a:solidFill>
              <a:latin typeface="+mj-lt"/>
            </a:endParaRPr>
          </a:p>
        </p:txBody>
      </p:sp>
    </p:spTree>
    <p:extLst>
      <p:ext uri="{BB962C8B-B14F-4D97-AF65-F5344CB8AC3E}">
        <p14:creationId xmlns:p14="http://schemas.microsoft.com/office/powerpoint/2010/main" val="876974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Volunteer Transportation Programs, continued</a:t>
            </a:r>
            <a:endParaRPr lang="en-US" sz="3200" dirty="0"/>
          </a:p>
        </p:txBody>
      </p:sp>
      <p:sp>
        <p:nvSpPr>
          <p:cNvPr id="3" name="Content Placeholder 2"/>
          <p:cNvSpPr>
            <a:spLocks noGrp="1"/>
          </p:cNvSpPr>
          <p:nvPr>
            <p:ph idx="1"/>
          </p:nvPr>
        </p:nvSpPr>
        <p:spPr/>
        <p:txBody>
          <a:bodyPr>
            <a:normAutofit fontScale="77500" lnSpcReduction="20000"/>
          </a:bodyPr>
          <a:lstStyle/>
          <a:p>
            <a:pPr>
              <a:buClr>
                <a:srgbClr val="00467F"/>
              </a:buClr>
            </a:pPr>
            <a:r>
              <a:rPr lang="en-US" sz="2800" b="1" dirty="0" smtClean="0"/>
              <a:t>Mid-East Area Agency on Aging (MEAAA), Manchester, MO –   </a:t>
            </a:r>
            <a:r>
              <a:rPr lang="en-US" sz="2800" b="1" dirty="0" smtClean="0">
                <a:hlinkClick r:id="rId2"/>
              </a:rPr>
              <a:t>https://agingmissouri.org</a:t>
            </a:r>
            <a:endParaRPr lang="en-US" sz="2800" b="1" dirty="0" smtClean="0"/>
          </a:p>
          <a:p>
            <a:pPr marL="0" indent="0">
              <a:buClr>
                <a:srgbClr val="00467F"/>
              </a:buClr>
              <a:buNone/>
            </a:pPr>
            <a:endParaRPr lang="en-US" sz="1200" b="1" dirty="0" smtClean="0"/>
          </a:p>
          <a:p>
            <a:pPr>
              <a:buClr>
                <a:srgbClr val="00467F"/>
              </a:buClr>
              <a:buFont typeface="Wingdings" panose="05000000000000000000" pitchFamily="2" charset="2"/>
              <a:buChar char="ü"/>
            </a:pPr>
            <a:r>
              <a:rPr lang="en-US" sz="2600" dirty="0" smtClean="0"/>
              <a:t>Senior Transportation and Rides (STAR) volunteer transportation program serves older adults (60+) in St. Charles County, Missouri; separate volunteer driver program for St. Louis County</a:t>
            </a:r>
          </a:p>
          <a:p>
            <a:pPr>
              <a:buClr>
                <a:srgbClr val="00467F"/>
              </a:buClr>
              <a:buFont typeface="Wingdings" panose="05000000000000000000" pitchFamily="2" charset="2"/>
              <a:buChar char="ü"/>
            </a:pPr>
            <a:r>
              <a:rPr lang="en-US" sz="2600" dirty="0" smtClean="0"/>
              <a:t>Drivers use their own cars and can only take ambulatory passengers</a:t>
            </a:r>
          </a:p>
          <a:p>
            <a:pPr>
              <a:buClr>
                <a:srgbClr val="00467F"/>
              </a:buClr>
              <a:buFont typeface="Wingdings" panose="05000000000000000000" pitchFamily="2" charset="2"/>
              <a:buChar char="ü"/>
            </a:pPr>
            <a:r>
              <a:rPr lang="en-US" sz="2600" dirty="0" smtClean="0"/>
              <a:t>Eligible passengers must be non-drivers or lack access to a vehicle and must be living independently in the community</a:t>
            </a:r>
          </a:p>
          <a:p>
            <a:pPr>
              <a:buClr>
                <a:srgbClr val="00467F"/>
              </a:buClr>
              <a:buFont typeface="Wingdings" panose="05000000000000000000" pitchFamily="2" charset="2"/>
              <a:buChar char="ü"/>
            </a:pPr>
            <a:r>
              <a:rPr lang="en-US" sz="2600" dirty="0" smtClean="0"/>
              <a:t>Only available for medical appointments</a:t>
            </a:r>
          </a:p>
          <a:p>
            <a:pPr>
              <a:buClr>
                <a:srgbClr val="00467F"/>
              </a:buClr>
              <a:buFont typeface="Wingdings" panose="05000000000000000000" pitchFamily="2" charset="2"/>
              <a:buChar char="ü"/>
            </a:pPr>
            <a:r>
              <a:rPr lang="en-US" sz="2600" dirty="0" smtClean="0"/>
              <a:t>Funded through a community block grant and the Older Americans Act </a:t>
            </a:r>
          </a:p>
          <a:p>
            <a:pPr>
              <a:buClr>
                <a:srgbClr val="00467F"/>
              </a:buClr>
              <a:buFont typeface="Wingdings" panose="05000000000000000000" pitchFamily="2" charset="2"/>
              <a:buChar char="ü"/>
            </a:pPr>
            <a:r>
              <a:rPr lang="en-US" sz="2600" dirty="0" smtClean="0"/>
              <a:t>Drivers must have own insurance; secondary insurance provided by MEAAA</a:t>
            </a:r>
          </a:p>
          <a:p>
            <a:pPr>
              <a:buClr>
                <a:srgbClr val="00467F"/>
              </a:buClr>
              <a:buFont typeface="Wingdings" panose="05000000000000000000" pitchFamily="2" charset="2"/>
              <a:buChar char="ü"/>
            </a:pPr>
            <a:r>
              <a:rPr lang="en-US" sz="2600" dirty="0" smtClean="0"/>
              <a:t>Drivers undergo training through MI DOT</a:t>
            </a:r>
          </a:p>
          <a:p>
            <a:pPr>
              <a:buClr>
                <a:srgbClr val="00467F"/>
              </a:buClr>
              <a:buFont typeface="Wingdings" panose="05000000000000000000" pitchFamily="2" charset="2"/>
              <a:buChar char="ü"/>
            </a:pPr>
            <a:r>
              <a:rPr lang="en-US" sz="2600" dirty="0" smtClean="0"/>
              <a:t>Drivers must pass a background check</a:t>
            </a:r>
            <a:endParaRPr lang="en-US" sz="26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10</a:t>
            </a:fld>
            <a:endParaRPr lang="en-US" dirty="0"/>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72900" y="5199507"/>
            <a:ext cx="2790825" cy="1085850"/>
          </a:xfrm>
          <a:prstGeom prst="rect">
            <a:avLst/>
          </a:prstGeom>
          <a:solidFill>
            <a:srgbClr val="FFFFFF">
              <a:shade val="85000"/>
            </a:srgbClr>
          </a:solidFill>
          <a:ln w="9525">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81327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Recommendations for Starting a Volunteer Transportation Program</a:t>
            </a:r>
            <a:endParaRPr lang="en-US" sz="3200" dirty="0"/>
          </a:p>
        </p:txBody>
      </p:sp>
      <p:sp>
        <p:nvSpPr>
          <p:cNvPr id="3" name="Content Placeholder 2"/>
          <p:cNvSpPr>
            <a:spLocks noGrp="1"/>
          </p:cNvSpPr>
          <p:nvPr>
            <p:ph idx="1"/>
          </p:nvPr>
        </p:nvSpPr>
        <p:spPr/>
        <p:txBody>
          <a:bodyPr>
            <a:normAutofit/>
          </a:bodyPr>
          <a:lstStyle/>
          <a:p>
            <a:pPr>
              <a:buClr>
                <a:srgbClr val="00467F"/>
              </a:buClr>
            </a:pPr>
            <a:r>
              <a:rPr lang="en-US" sz="2400" dirty="0" smtClean="0"/>
              <a:t>Research existing volunteer transportation models</a:t>
            </a:r>
          </a:p>
          <a:p>
            <a:pPr marL="0" indent="0">
              <a:buClr>
                <a:srgbClr val="00467F"/>
              </a:buClr>
              <a:buNone/>
            </a:pPr>
            <a:endParaRPr lang="en-US" sz="1000" dirty="0" smtClean="0"/>
          </a:p>
          <a:p>
            <a:pPr>
              <a:buClr>
                <a:srgbClr val="00467F"/>
              </a:buClr>
            </a:pPr>
            <a:r>
              <a:rPr lang="en-US" sz="2400" dirty="0" smtClean="0"/>
              <a:t>Tailor the program to meet the needs of your community</a:t>
            </a:r>
          </a:p>
          <a:p>
            <a:pPr marL="0" indent="0">
              <a:buClr>
                <a:srgbClr val="00467F"/>
              </a:buClr>
              <a:buNone/>
            </a:pPr>
            <a:endParaRPr lang="en-US" sz="1000" dirty="0" smtClean="0"/>
          </a:p>
          <a:p>
            <a:pPr>
              <a:buClr>
                <a:srgbClr val="00467F"/>
              </a:buClr>
            </a:pPr>
            <a:r>
              <a:rPr lang="en-US" sz="2400" dirty="0" smtClean="0"/>
              <a:t>Define who your program will serve</a:t>
            </a:r>
          </a:p>
          <a:p>
            <a:pPr marL="0" indent="0">
              <a:buClr>
                <a:srgbClr val="00467F"/>
              </a:buClr>
              <a:buNone/>
            </a:pPr>
            <a:endParaRPr lang="en-US" sz="1000" dirty="0" smtClean="0"/>
          </a:p>
          <a:p>
            <a:pPr>
              <a:buClr>
                <a:srgbClr val="00467F"/>
              </a:buClr>
            </a:pPr>
            <a:r>
              <a:rPr lang="en-US" sz="2400" dirty="0" smtClean="0"/>
              <a:t>Determine service area</a:t>
            </a:r>
          </a:p>
          <a:p>
            <a:pPr marL="0" indent="0">
              <a:buClr>
                <a:srgbClr val="00467F"/>
              </a:buClr>
              <a:buNone/>
            </a:pPr>
            <a:endParaRPr lang="en-US" sz="1000" dirty="0" smtClean="0"/>
          </a:p>
          <a:p>
            <a:pPr>
              <a:buClr>
                <a:srgbClr val="00467F"/>
              </a:buClr>
            </a:pPr>
            <a:r>
              <a:rPr lang="en-US" sz="2400" dirty="0" smtClean="0"/>
              <a:t>Investigate insurance options</a:t>
            </a:r>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11</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651" y="3429000"/>
            <a:ext cx="2609850"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89651" y="5486400"/>
            <a:ext cx="2511933" cy="276999"/>
          </a:xfrm>
          <a:prstGeom prst="rect">
            <a:avLst/>
          </a:prstGeom>
          <a:noFill/>
        </p:spPr>
        <p:txBody>
          <a:bodyPr wrap="square" rtlCol="0">
            <a:spAutoFit/>
          </a:bodyPr>
          <a:lstStyle/>
          <a:p>
            <a:r>
              <a:rPr lang="en-US" sz="1200" i="1" dirty="0" smtClean="0"/>
              <a:t>Volunteer driver assisting older adult</a:t>
            </a:r>
            <a:endParaRPr lang="en-US" sz="1200" i="1" dirty="0"/>
          </a:p>
        </p:txBody>
      </p:sp>
    </p:spTree>
    <p:extLst>
      <p:ext uri="{BB962C8B-B14F-4D97-AF65-F5344CB8AC3E}">
        <p14:creationId xmlns:p14="http://schemas.microsoft.com/office/powerpoint/2010/main" val="202344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Recommendations for Starting a Volunteer Transportation </a:t>
            </a:r>
            <a:r>
              <a:rPr lang="en-US" sz="3200" dirty="0" smtClean="0"/>
              <a:t>Program, continued</a:t>
            </a:r>
            <a:endParaRPr lang="en-US" sz="3200" dirty="0"/>
          </a:p>
        </p:txBody>
      </p:sp>
      <p:sp>
        <p:nvSpPr>
          <p:cNvPr id="3" name="Content Placeholder 2"/>
          <p:cNvSpPr>
            <a:spLocks noGrp="1"/>
          </p:cNvSpPr>
          <p:nvPr>
            <p:ph idx="1"/>
          </p:nvPr>
        </p:nvSpPr>
        <p:spPr/>
        <p:txBody>
          <a:bodyPr>
            <a:normAutofit/>
          </a:bodyPr>
          <a:lstStyle/>
          <a:p>
            <a:pPr>
              <a:buClr>
                <a:srgbClr val="00467F"/>
              </a:buClr>
            </a:pPr>
            <a:r>
              <a:rPr lang="en-US" sz="2400" dirty="0" smtClean="0"/>
              <a:t>Seek </a:t>
            </a:r>
            <a:r>
              <a:rPr lang="en-US" sz="2400" dirty="0"/>
              <a:t>community support (funding) to operate the program</a:t>
            </a:r>
          </a:p>
          <a:p>
            <a:pPr lvl="1">
              <a:buClr>
                <a:srgbClr val="00467F"/>
              </a:buClr>
            </a:pPr>
            <a:r>
              <a:rPr lang="en-US" sz="2000" dirty="0"/>
              <a:t>Community Block Grants</a:t>
            </a:r>
          </a:p>
          <a:p>
            <a:pPr lvl="1">
              <a:buClr>
                <a:srgbClr val="00467F"/>
              </a:buClr>
            </a:pPr>
            <a:r>
              <a:rPr lang="en-US" sz="2000" dirty="0"/>
              <a:t>United Way</a:t>
            </a:r>
          </a:p>
          <a:p>
            <a:pPr lvl="1">
              <a:buClr>
                <a:srgbClr val="00467F"/>
              </a:buClr>
            </a:pPr>
            <a:r>
              <a:rPr lang="en-US" sz="2000" dirty="0"/>
              <a:t>Local Banks, Hospitals, larger companies who give to other community projects</a:t>
            </a:r>
          </a:p>
          <a:p>
            <a:pPr lvl="1">
              <a:buClr>
                <a:srgbClr val="00467F"/>
              </a:buClr>
            </a:pPr>
            <a:r>
              <a:rPr lang="en-US" sz="2000" dirty="0"/>
              <a:t>Service Clubs</a:t>
            </a:r>
          </a:p>
          <a:p>
            <a:pPr lvl="1">
              <a:buClr>
                <a:srgbClr val="00467F"/>
              </a:buClr>
            </a:pPr>
            <a:r>
              <a:rPr lang="en-US" sz="2000" dirty="0"/>
              <a:t>Casino Proceeds</a:t>
            </a:r>
          </a:p>
          <a:p>
            <a:pPr lvl="1">
              <a:buClr>
                <a:srgbClr val="00467F"/>
              </a:buClr>
            </a:pPr>
            <a:r>
              <a:rPr lang="en-US" sz="2000" dirty="0"/>
              <a:t>Partnering with other Human Service </a:t>
            </a:r>
            <a:r>
              <a:rPr lang="en-US" sz="2000" dirty="0" smtClean="0"/>
              <a:t>Organizations</a:t>
            </a:r>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12</a:t>
            </a:fld>
            <a:endParaRPr lang="en-US" dirty="0"/>
          </a:p>
        </p:txBody>
      </p:sp>
      <p:pic>
        <p:nvPicPr>
          <p:cNvPr id="10242" name="Picture 2" descr="C:\Users\cwright\Pictures\fanned c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529" y="4718379"/>
            <a:ext cx="2051304" cy="153649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4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Recommendations for Starting a Volunteer Transportation </a:t>
            </a:r>
            <a:r>
              <a:rPr lang="en-US" sz="3200" dirty="0" smtClean="0"/>
              <a:t>Program, continued</a:t>
            </a:r>
            <a:endParaRPr lang="en-US" sz="3200" dirty="0"/>
          </a:p>
        </p:txBody>
      </p:sp>
      <p:sp>
        <p:nvSpPr>
          <p:cNvPr id="3" name="Content Placeholder 2"/>
          <p:cNvSpPr>
            <a:spLocks noGrp="1"/>
          </p:cNvSpPr>
          <p:nvPr>
            <p:ph idx="1"/>
          </p:nvPr>
        </p:nvSpPr>
        <p:spPr>
          <a:xfrm>
            <a:off x="457200" y="1490472"/>
            <a:ext cx="8229600" cy="4525963"/>
          </a:xfrm>
        </p:spPr>
        <p:txBody>
          <a:bodyPr>
            <a:normAutofit fontScale="92500" lnSpcReduction="10000"/>
          </a:bodyPr>
          <a:lstStyle/>
          <a:p>
            <a:pPr>
              <a:buClr>
                <a:srgbClr val="00467F"/>
              </a:buClr>
            </a:pPr>
            <a:r>
              <a:rPr lang="en-US" sz="2400" dirty="0"/>
              <a:t>Before starting the program &amp; before recruiting volunteers, have policies &amp; procedures in place that set expectations and define the volunteer’s role, rights and responsibilities</a:t>
            </a:r>
            <a:r>
              <a:rPr lang="en-US" sz="2400" dirty="0" smtClean="0"/>
              <a:t>.</a:t>
            </a:r>
          </a:p>
          <a:p>
            <a:pPr marL="0" indent="0">
              <a:buClr>
                <a:srgbClr val="00467F"/>
              </a:buClr>
              <a:buNone/>
            </a:pPr>
            <a:endParaRPr lang="en-US" sz="800" dirty="0" smtClean="0"/>
          </a:p>
          <a:p>
            <a:pPr>
              <a:buClr>
                <a:srgbClr val="00467F"/>
              </a:buClr>
            </a:pPr>
            <a:r>
              <a:rPr lang="en-US" sz="2400" dirty="0" smtClean="0"/>
              <a:t>Decide </a:t>
            </a:r>
            <a:r>
              <a:rPr lang="en-US" sz="2400" dirty="0"/>
              <a:t>how you will recruit volunteers &amp; be prepared to continue volunteer recruitment on an ongoing </a:t>
            </a:r>
            <a:r>
              <a:rPr lang="en-US" sz="2400" dirty="0" smtClean="0"/>
              <a:t>basis.</a:t>
            </a:r>
          </a:p>
          <a:p>
            <a:pPr marL="0" indent="0">
              <a:buClr>
                <a:srgbClr val="00467F"/>
              </a:buClr>
              <a:buNone/>
            </a:pPr>
            <a:endParaRPr lang="en-US" sz="900" dirty="0" smtClean="0"/>
          </a:p>
          <a:p>
            <a:pPr>
              <a:buClr>
                <a:srgbClr val="00467F"/>
              </a:buClr>
            </a:pPr>
            <a:r>
              <a:rPr lang="en-US" sz="2400" dirty="0" smtClean="0"/>
              <a:t>Conduct full-scale background checks on all volunteer drivers including driving records.</a:t>
            </a:r>
          </a:p>
          <a:p>
            <a:pPr marL="0" indent="0">
              <a:buClr>
                <a:srgbClr val="00467F"/>
              </a:buClr>
              <a:buNone/>
            </a:pPr>
            <a:endParaRPr lang="en-US" sz="900" dirty="0" smtClean="0"/>
          </a:p>
          <a:p>
            <a:pPr>
              <a:buClr>
                <a:srgbClr val="00467F"/>
              </a:buClr>
            </a:pPr>
            <a:r>
              <a:rPr lang="en-US" sz="2400" dirty="0" smtClean="0"/>
              <a:t>Volunteers should be trained and supervised the same as paid staff.  You will need someone to be in charge.</a:t>
            </a:r>
          </a:p>
          <a:p>
            <a:pPr>
              <a:buClr>
                <a:srgbClr val="00467F"/>
              </a:buClr>
            </a:pPr>
            <a:endParaRPr lang="en-US" sz="2400" dirty="0"/>
          </a:p>
          <a:p>
            <a:pPr marL="0" indent="0">
              <a:buClr>
                <a:srgbClr val="00467F"/>
              </a:buClr>
              <a:buNone/>
            </a:pPr>
            <a:r>
              <a:rPr lang="en-US" sz="2400" dirty="0" smtClean="0"/>
              <a:t>							     </a:t>
            </a:r>
            <a:r>
              <a:rPr lang="en-US" sz="1300" i="1" dirty="0" smtClean="0"/>
              <a:t>Volunteer Drivers in Training</a:t>
            </a:r>
            <a:endParaRPr lang="en-US" sz="13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13</a:t>
            </a:fld>
            <a:endParaRPr lang="en-US" dirty="0"/>
          </a:p>
        </p:txBody>
      </p:sp>
      <p:pic>
        <p:nvPicPr>
          <p:cNvPr id="11266" name="Picture 2" descr="C:\Users\cwright\Pictures\Training Adult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233" y="4785990"/>
            <a:ext cx="1902904" cy="132283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4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Recommendations for Starting a Volunteer Transportation Program, continued</a:t>
            </a:r>
          </a:p>
        </p:txBody>
      </p:sp>
      <p:sp>
        <p:nvSpPr>
          <p:cNvPr id="3" name="Content Placeholder 2"/>
          <p:cNvSpPr>
            <a:spLocks noGrp="1"/>
          </p:cNvSpPr>
          <p:nvPr>
            <p:ph idx="1"/>
          </p:nvPr>
        </p:nvSpPr>
        <p:spPr/>
        <p:txBody>
          <a:bodyPr>
            <a:normAutofit/>
          </a:bodyPr>
          <a:lstStyle/>
          <a:p>
            <a:pPr>
              <a:buClr>
                <a:srgbClr val="00467F"/>
              </a:buClr>
            </a:pPr>
            <a:r>
              <a:rPr lang="en-US" sz="2400" dirty="0"/>
              <a:t>Track data on your program.  Know what it costs to operate and have data on rides, miles, destinations, outcomes for participants and drivers</a:t>
            </a:r>
            <a:r>
              <a:rPr lang="en-US" sz="2400" dirty="0" smtClean="0"/>
              <a:t>.</a:t>
            </a:r>
          </a:p>
          <a:p>
            <a:pPr marL="0" indent="0">
              <a:buClr>
                <a:srgbClr val="00467F"/>
              </a:buClr>
              <a:buNone/>
            </a:pPr>
            <a:endParaRPr lang="en-US" sz="1000" dirty="0"/>
          </a:p>
          <a:p>
            <a:pPr>
              <a:buClr>
                <a:srgbClr val="00467F"/>
              </a:buClr>
            </a:pPr>
            <a:r>
              <a:rPr lang="en-US" sz="2400" dirty="0"/>
              <a:t>Conduct regular surveys of your riders and drivers to maintain regular feedback on how the program is performing so you can adjust and make changes as needed</a:t>
            </a:r>
            <a:r>
              <a:rPr lang="en-US" sz="2400" dirty="0" smtClean="0"/>
              <a:t>.</a:t>
            </a:r>
          </a:p>
          <a:p>
            <a:pPr marL="0" indent="0">
              <a:buClr>
                <a:srgbClr val="00467F"/>
              </a:buClr>
              <a:buNone/>
            </a:pPr>
            <a:endParaRPr lang="en-US" sz="1000" dirty="0"/>
          </a:p>
          <a:p>
            <a:pPr>
              <a:buClr>
                <a:srgbClr val="00467F"/>
              </a:buClr>
              <a:buFont typeface="Wingdings" panose="05000000000000000000" pitchFamily="2" charset="2"/>
              <a:buChar char="§"/>
            </a:pPr>
            <a:r>
              <a:rPr lang="en-US" sz="2400" b="1" dirty="0" smtClean="0"/>
              <a:t>Contact NADTC and we will put you in touch with other      				existing programs across the country!</a:t>
            </a:r>
            <a:endParaRPr lang="en-US" sz="2400" b="1" dirty="0"/>
          </a:p>
          <a:p>
            <a:pPr marL="0" indent="0" algn="ctr">
              <a:buClr>
                <a:srgbClr val="00467F"/>
              </a:buClr>
              <a:buNone/>
            </a:pPr>
            <a:endParaRPr lang="en-US" sz="2400" b="1"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14</a:t>
            </a:fld>
            <a:endParaRPr lang="en-US" dirty="0"/>
          </a:p>
        </p:txBody>
      </p:sp>
    </p:spTree>
    <p:extLst>
      <p:ext uri="{BB962C8B-B14F-4D97-AF65-F5344CB8AC3E}">
        <p14:creationId xmlns:p14="http://schemas.microsoft.com/office/powerpoint/2010/main" val="352579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9144000" cy="5334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NADTC_Lockup_OldESLogo_REVISED.png"/>
          <p:cNvPicPr>
            <a:picLocks noChangeAspect="1"/>
          </p:cNvPicPr>
          <p:nvPr/>
        </p:nvPicPr>
        <p:blipFill rotWithShape="1">
          <a:blip r:embed="rId2">
            <a:extLst>
              <a:ext uri="{28A0092B-C50C-407E-A947-70E740481C1C}">
                <a14:useLocalDpi xmlns:a14="http://schemas.microsoft.com/office/drawing/2010/main" val="0"/>
              </a:ext>
            </a:extLst>
          </a:blip>
          <a:srcRect t="67717" b="-2591"/>
          <a:stretch/>
        </p:blipFill>
        <p:spPr>
          <a:xfrm>
            <a:off x="2406650" y="5532629"/>
            <a:ext cx="4267200" cy="1225296"/>
          </a:xfrm>
          <a:prstGeom prst="rect">
            <a:avLst/>
          </a:prstGeom>
        </p:spPr>
      </p:pic>
      <p:sp>
        <p:nvSpPr>
          <p:cNvPr id="8" name="TextBox 7"/>
          <p:cNvSpPr txBox="1"/>
          <p:nvPr/>
        </p:nvSpPr>
        <p:spPr>
          <a:xfrm>
            <a:off x="788353" y="3035033"/>
            <a:ext cx="7503795" cy="2062103"/>
          </a:xfrm>
          <a:prstGeom prst="rect">
            <a:avLst/>
          </a:prstGeom>
          <a:noFill/>
        </p:spPr>
        <p:txBody>
          <a:bodyPr wrap="square" rtlCol="0">
            <a:spAutoFit/>
          </a:bodyPr>
          <a:lstStyle/>
          <a:p>
            <a:pPr algn="ctr"/>
            <a:r>
              <a:rPr lang="en-US" b="1" dirty="0" smtClean="0">
                <a:solidFill>
                  <a:schemeClr val="bg1"/>
                </a:solidFill>
              </a:rPr>
              <a:t>Carol R. Wright</a:t>
            </a:r>
          </a:p>
          <a:p>
            <a:pPr algn="ctr"/>
            <a:r>
              <a:rPr lang="en-US" i="1" dirty="0" smtClean="0">
                <a:solidFill>
                  <a:schemeClr val="bg1"/>
                </a:solidFill>
              </a:rPr>
              <a:t>Co-director, NADTC</a:t>
            </a:r>
          </a:p>
          <a:p>
            <a:pPr algn="ctr">
              <a:spcBef>
                <a:spcPts val="600"/>
              </a:spcBef>
            </a:pPr>
            <a:r>
              <a:rPr lang="en-US" dirty="0" smtClean="0">
                <a:solidFill>
                  <a:schemeClr val="bg1"/>
                </a:solidFill>
              </a:rPr>
              <a:t> </a:t>
            </a:r>
            <a:r>
              <a:rPr lang="en-US" i="1" dirty="0" smtClean="0">
                <a:solidFill>
                  <a:schemeClr val="bg1"/>
                </a:solidFill>
              </a:rPr>
              <a:t>Assistant </a:t>
            </a:r>
            <a:r>
              <a:rPr lang="en-US" i="1" dirty="0">
                <a:solidFill>
                  <a:schemeClr val="bg1"/>
                </a:solidFill>
              </a:rPr>
              <a:t>Vice </a:t>
            </a:r>
            <a:r>
              <a:rPr lang="en-US" i="1" dirty="0" smtClean="0">
                <a:solidFill>
                  <a:schemeClr val="bg1"/>
                </a:solidFill>
              </a:rPr>
              <a:t>President, Transportation </a:t>
            </a:r>
            <a:r>
              <a:rPr lang="en-US" i="1" dirty="0">
                <a:solidFill>
                  <a:schemeClr val="bg1"/>
                </a:solidFill>
              </a:rPr>
              <a:t>and Mobility</a:t>
            </a:r>
          </a:p>
          <a:p>
            <a:pPr algn="ctr"/>
            <a:r>
              <a:rPr lang="en-US" b="1" dirty="0" smtClean="0">
                <a:solidFill>
                  <a:schemeClr val="bg1"/>
                </a:solidFill>
              </a:rPr>
              <a:t>Easter </a:t>
            </a:r>
            <a:r>
              <a:rPr lang="en-US" b="1" dirty="0">
                <a:solidFill>
                  <a:schemeClr val="bg1"/>
                </a:solidFill>
              </a:rPr>
              <a:t>Seals, Inc</a:t>
            </a:r>
            <a:r>
              <a:rPr lang="en-US" b="1" dirty="0" smtClean="0">
                <a:solidFill>
                  <a:schemeClr val="bg1"/>
                </a:solidFill>
              </a:rPr>
              <a:t>.</a:t>
            </a:r>
          </a:p>
          <a:p>
            <a:pPr algn="ctr"/>
            <a:r>
              <a:rPr lang="en-US" dirty="0" smtClean="0">
                <a:solidFill>
                  <a:schemeClr val="bg1"/>
                </a:solidFill>
              </a:rPr>
              <a:t>202.403.8365 | </a:t>
            </a:r>
            <a:r>
              <a:rPr lang="en-US" u="sng" dirty="0" smtClean="0">
                <a:solidFill>
                  <a:schemeClr val="bg1"/>
                </a:solidFill>
              </a:rPr>
              <a:t>cwright@easterseals.com</a:t>
            </a:r>
            <a:endParaRPr lang="en-US" u="sng" dirty="0" smtClean="0">
              <a:solidFill>
                <a:srgbClr val="FFFFFF"/>
              </a:solidFill>
            </a:endParaRPr>
          </a:p>
          <a:p>
            <a:pPr algn="ctr">
              <a:spcBef>
                <a:spcPts val="600"/>
              </a:spcBef>
            </a:pPr>
            <a:r>
              <a:rPr lang="en-US" sz="2800" b="1" dirty="0" smtClean="0">
                <a:solidFill>
                  <a:schemeClr val="bg1"/>
                </a:solidFill>
              </a:rPr>
              <a:t>www.nadtc.org</a:t>
            </a:r>
            <a:endParaRPr lang="en-US" sz="2800" b="1" dirty="0">
              <a:solidFill>
                <a:schemeClr val="bg1"/>
              </a:solidFill>
            </a:endParaRPr>
          </a:p>
        </p:txBody>
      </p:sp>
      <p:pic>
        <p:nvPicPr>
          <p:cNvPr id="10" name="Picture 9" descr="Reverse+n4a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250" y="177582"/>
            <a:ext cx="5334000" cy="2586990"/>
          </a:xfrm>
          <a:prstGeom prst="rect">
            <a:avLst/>
          </a:prstGeom>
        </p:spPr>
      </p:pic>
    </p:spTree>
    <p:extLst>
      <p:ext uri="{BB962C8B-B14F-4D97-AF65-F5344CB8AC3E}">
        <p14:creationId xmlns:p14="http://schemas.microsoft.com/office/powerpoint/2010/main" val="3753607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Resources</a:t>
            </a:r>
            <a:endParaRPr lang="en-US" sz="3200" dirty="0"/>
          </a:p>
        </p:txBody>
      </p:sp>
      <p:sp>
        <p:nvSpPr>
          <p:cNvPr id="3" name="Content Placeholder 2"/>
          <p:cNvSpPr>
            <a:spLocks noGrp="1"/>
          </p:cNvSpPr>
          <p:nvPr>
            <p:ph idx="1"/>
          </p:nvPr>
        </p:nvSpPr>
        <p:spPr/>
        <p:txBody>
          <a:bodyPr>
            <a:normAutofit fontScale="92500" lnSpcReduction="10000"/>
          </a:bodyPr>
          <a:lstStyle/>
          <a:p>
            <a:r>
              <a:rPr lang="en-US" sz="2200" dirty="0" smtClean="0"/>
              <a:t>National Volunteer Transportation Center STAR Awards Programs </a:t>
            </a:r>
          </a:p>
          <a:p>
            <a:pPr marL="0" indent="0">
              <a:buNone/>
            </a:pPr>
            <a:r>
              <a:rPr lang="en-US" sz="2200" dirty="0" smtClean="0">
                <a:hlinkClick r:id="rId2"/>
              </a:rPr>
              <a:t>http</a:t>
            </a:r>
            <a:r>
              <a:rPr lang="en-US" sz="2200" dirty="0">
                <a:hlinkClick r:id="rId2"/>
              </a:rPr>
              <a:t>://</a:t>
            </a:r>
            <a:r>
              <a:rPr lang="en-US" sz="2200" dirty="0" smtClean="0">
                <a:hlinkClick r:id="rId2"/>
              </a:rPr>
              <a:t>web1.ctaa.org/webmodules/webarticles/articlefiles/Promising_Practices_January_2015.pdf</a:t>
            </a:r>
            <a:endParaRPr lang="en-US" sz="2200" dirty="0" smtClean="0"/>
          </a:p>
          <a:p>
            <a:pPr marL="0" indent="0">
              <a:buNone/>
            </a:pPr>
            <a:endParaRPr lang="en-US" sz="800" dirty="0"/>
          </a:p>
          <a:p>
            <a:pPr>
              <a:buFont typeface="Wingdings" panose="05000000000000000000" pitchFamily="2" charset="2"/>
              <a:buChar char="§"/>
            </a:pPr>
            <a:r>
              <a:rPr lang="en-US" sz="2200" dirty="0" smtClean="0"/>
              <a:t>Smith, Richard (2013) </a:t>
            </a:r>
            <a:r>
              <a:rPr lang="en-US" sz="2200" u="sng" dirty="0" smtClean="0"/>
              <a:t>Risk, Liability and Loss Experience of Volunteer Driver Services:  Is the Widespread Belief Warranted that Volunteer Driver Services are Inherently Risky?   </a:t>
            </a:r>
            <a:r>
              <a:rPr lang="en-US" sz="2200" u="sng" dirty="0" smtClean="0">
                <a:hlinkClick r:id="rId3" action="ppaction://hlinksldjump"/>
              </a:rPr>
              <a:t>www.ilpconnect.org /wp-content/uploads/2013/06/Risk-Liability-Loss-Experience-in- Volunteer-Driver-Services_REPORT.pdf</a:t>
            </a:r>
            <a:endParaRPr lang="en-US" sz="2200" u="sng" dirty="0" smtClean="0"/>
          </a:p>
          <a:p>
            <a:pPr marL="0" indent="0">
              <a:buNone/>
            </a:pPr>
            <a:endParaRPr lang="en-US" sz="800" u="sng" dirty="0" smtClean="0"/>
          </a:p>
          <a:p>
            <a:pPr>
              <a:buFont typeface="Wingdings" panose="05000000000000000000" pitchFamily="2" charset="2"/>
              <a:buChar char="§"/>
            </a:pPr>
            <a:r>
              <a:rPr lang="en-US" sz="2200" dirty="0" smtClean="0"/>
              <a:t>ITN America – a membership organization that provides members access to arm-through-arm &amp; door-through-door transportation services 24 hours a day, 7 days/week.  </a:t>
            </a:r>
            <a:r>
              <a:rPr lang="en-US" sz="2200" dirty="0" smtClean="0">
                <a:hlinkClick r:id="rId4"/>
              </a:rPr>
              <a:t>www.itnamerica.org</a:t>
            </a:r>
            <a:endParaRPr lang="en-US" sz="2200" dirty="0" smtClean="0"/>
          </a:p>
          <a:p>
            <a:pPr marL="0" indent="0">
              <a:buNone/>
            </a:pPr>
            <a:endParaRPr lang="en-US" sz="900" dirty="0" smtClean="0"/>
          </a:p>
          <a:p>
            <a:pPr>
              <a:buFont typeface="Wingdings" panose="05000000000000000000" pitchFamily="2" charset="2"/>
              <a:buChar char="§"/>
            </a:pPr>
            <a:r>
              <a:rPr lang="en-US" sz="2200" dirty="0" smtClean="0"/>
              <a:t>TRIP Model – passengers recruit and arrange rides with their own driver who is then reimbursed for mileage.  </a:t>
            </a:r>
            <a:r>
              <a:rPr lang="en-US" sz="2200" dirty="0" smtClean="0">
                <a:hlinkClick r:id="rId5"/>
              </a:rPr>
              <a:t>www.ilpconnect.org/triptrans</a:t>
            </a:r>
            <a:r>
              <a:rPr lang="en-US" sz="2200" dirty="0" smtClean="0"/>
              <a:t> </a:t>
            </a:r>
          </a:p>
          <a:p>
            <a:pPr>
              <a:buFont typeface="Wingdings" panose="05000000000000000000" pitchFamily="2" charset="2"/>
              <a:buChar char="§"/>
            </a:pPr>
            <a:endParaRPr lang="en-US" sz="22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16</a:t>
            </a:fld>
            <a:endParaRPr lang="en-US" dirty="0"/>
          </a:p>
        </p:txBody>
      </p:sp>
    </p:spTree>
    <p:extLst>
      <p:ext uri="{BB962C8B-B14F-4D97-AF65-F5344CB8AC3E}">
        <p14:creationId xmlns:p14="http://schemas.microsoft.com/office/powerpoint/2010/main" val="302533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2534"/>
            <a:ext cx="8432800" cy="4483630"/>
          </a:xfrm>
        </p:spPr>
        <p:txBody>
          <a:bodyPr numCol="2" spcCol="228600">
            <a:normAutofit fontScale="25000" lnSpcReduction="20000"/>
          </a:bodyPr>
          <a:lstStyle/>
          <a:p>
            <a:pPr>
              <a:buClr>
                <a:srgbClr val="00467F"/>
              </a:buClr>
              <a:buFont typeface="Wingdings" panose="05000000000000000000" pitchFamily="2" charset="2"/>
              <a:buChar char="§"/>
            </a:pPr>
            <a:r>
              <a:rPr lang="en-US" sz="9600" dirty="0" smtClean="0"/>
              <a:t>Seamless Mobility &amp; Mobility Management</a:t>
            </a:r>
          </a:p>
          <a:p>
            <a:pPr marL="0" indent="0">
              <a:buClr>
                <a:srgbClr val="00467F"/>
              </a:buClr>
              <a:buNone/>
            </a:pPr>
            <a:endParaRPr lang="en-US" sz="9600" dirty="0" smtClean="0"/>
          </a:p>
          <a:p>
            <a:pPr>
              <a:buClr>
                <a:srgbClr val="00467F"/>
              </a:buClr>
              <a:buFont typeface="Wingdings" panose="05000000000000000000" pitchFamily="2" charset="2"/>
              <a:buChar char="§"/>
            </a:pPr>
            <a:r>
              <a:rPr lang="en-US" sz="9600" dirty="0" smtClean="0"/>
              <a:t>Rural Travel Training</a:t>
            </a:r>
          </a:p>
          <a:p>
            <a:pPr marL="0" indent="0">
              <a:buClr>
                <a:srgbClr val="00467F"/>
              </a:buClr>
              <a:buNone/>
            </a:pPr>
            <a:endParaRPr lang="en-US" sz="9600" dirty="0" smtClean="0"/>
          </a:p>
          <a:p>
            <a:pPr>
              <a:buClr>
                <a:srgbClr val="00467F"/>
              </a:buClr>
            </a:pPr>
            <a:r>
              <a:rPr lang="en-US" sz="9600" dirty="0" smtClean="0"/>
              <a:t>Succession Planning</a:t>
            </a:r>
          </a:p>
          <a:p>
            <a:pPr marL="0" indent="0">
              <a:buClr>
                <a:srgbClr val="00467F"/>
              </a:buClr>
              <a:buNone/>
            </a:pPr>
            <a:endParaRPr lang="en-US" sz="9600" dirty="0"/>
          </a:p>
          <a:p>
            <a:pPr>
              <a:buClr>
                <a:srgbClr val="00467F"/>
              </a:buClr>
            </a:pPr>
            <a:r>
              <a:rPr lang="en-US" sz="9600" dirty="0"/>
              <a:t>Autonomous Vehicles &amp; Their </a:t>
            </a:r>
            <a:r>
              <a:rPr lang="en-US" sz="9600" dirty="0" smtClean="0"/>
              <a:t>Technology</a:t>
            </a:r>
          </a:p>
          <a:p>
            <a:pPr>
              <a:buClr>
                <a:srgbClr val="00467F"/>
              </a:buClr>
            </a:pPr>
            <a:endParaRPr lang="en-US" sz="9600" dirty="0"/>
          </a:p>
          <a:p>
            <a:pPr>
              <a:buClr>
                <a:srgbClr val="00467F"/>
              </a:buClr>
            </a:pPr>
            <a:r>
              <a:rPr lang="en-US" sz="9600" dirty="0" smtClean="0"/>
              <a:t>Accessible Bike Share Programs</a:t>
            </a:r>
            <a:endParaRPr lang="en-US" sz="9600" dirty="0"/>
          </a:p>
          <a:p>
            <a:pPr>
              <a:buClr>
                <a:srgbClr val="00467F"/>
              </a:buClr>
            </a:pPr>
            <a:endParaRPr lang="en-US" sz="9600" dirty="0" smtClean="0"/>
          </a:p>
          <a:p>
            <a:pPr>
              <a:buClr>
                <a:srgbClr val="00467F"/>
              </a:buClr>
            </a:pPr>
            <a:endParaRPr lang="en-US" sz="9600" dirty="0"/>
          </a:p>
          <a:p>
            <a:pPr marL="0" indent="0">
              <a:buClr>
                <a:srgbClr val="00467F"/>
              </a:buClr>
              <a:buNone/>
            </a:pPr>
            <a:endParaRPr lang="en-US" sz="9600" dirty="0" smtClean="0"/>
          </a:p>
          <a:p>
            <a:pPr marL="0" indent="0">
              <a:buClr>
                <a:srgbClr val="00467F"/>
              </a:buClr>
              <a:buNone/>
            </a:pPr>
            <a:endParaRPr lang="en-US" sz="9600" dirty="0" smtClean="0"/>
          </a:p>
          <a:p>
            <a:pPr>
              <a:buClr>
                <a:srgbClr val="00467F"/>
              </a:buClr>
            </a:pPr>
            <a:r>
              <a:rPr lang="en-US" sz="9600" dirty="0" smtClean="0"/>
              <a:t>Real-time </a:t>
            </a:r>
            <a:r>
              <a:rPr lang="en-US" sz="9600" dirty="0"/>
              <a:t>Technology &amp; </a:t>
            </a:r>
            <a:r>
              <a:rPr lang="en-US" sz="9600" dirty="0" smtClean="0"/>
              <a:t>Transit</a:t>
            </a:r>
          </a:p>
          <a:p>
            <a:pPr marL="0" indent="0">
              <a:buClr>
                <a:srgbClr val="00467F"/>
              </a:buClr>
              <a:buNone/>
            </a:pPr>
            <a:endParaRPr lang="en-US" sz="9600" dirty="0"/>
          </a:p>
          <a:p>
            <a:pPr>
              <a:buClr>
                <a:srgbClr val="00467F"/>
              </a:buClr>
            </a:pPr>
            <a:r>
              <a:rPr lang="en-US" sz="9600" dirty="0" smtClean="0"/>
              <a:t>ADA</a:t>
            </a:r>
            <a:r>
              <a:rPr lang="en-US" sz="9600" dirty="0"/>
              <a:t>: </a:t>
            </a:r>
            <a:r>
              <a:rPr lang="en-US" sz="9600" dirty="0" smtClean="0"/>
              <a:t>Service Animals; Complaint </a:t>
            </a:r>
            <a:r>
              <a:rPr lang="en-US" sz="9600" dirty="0"/>
              <a:t>Process; No Show </a:t>
            </a:r>
            <a:r>
              <a:rPr lang="en-US" sz="9600" dirty="0" smtClean="0"/>
              <a:t>Policies</a:t>
            </a:r>
          </a:p>
          <a:p>
            <a:pPr marL="0" indent="0">
              <a:buClr>
                <a:srgbClr val="00467F"/>
              </a:buClr>
              <a:buNone/>
            </a:pPr>
            <a:endParaRPr lang="en-US" sz="9600" dirty="0"/>
          </a:p>
          <a:p>
            <a:pPr>
              <a:buClr>
                <a:srgbClr val="00467F"/>
              </a:buClr>
              <a:buFont typeface="Wingdings" panose="05000000000000000000" pitchFamily="2" charset="2"/>
              <a:buChar char="§"/>
            </a:pPr>
            <a:r>
              <a:rPr lang="en-US" sz="9600" dirty="0" smtClean="0"/>
              <a:t>Shared-Ride Services &amp; How to Make It Work in Rural Settings</a:t>
            </a:r>
          </a:p>
          <a:p>
            <a:pPr>
              <a:buFont typeface="Wingdings" panose="05000000000000000000" pitchFamily="2" charset="2"/>
              <a:buChar char="§"/>
            </a:pPr>
            <a:endParaRPr lang="en-US" sz="9600" dirty="0"/>
          </a:p>
          <a:p>
            <a:pPr marL="0" indent="0">
              <a:buNone/>
            </a:pPr>
            <a:r>
              <a:rPr lang="en-US" sz="9600" i="1" dirty="0" smtClean="0"/>
              <a:t>For more information on these and other topics, go to </a:t>
            </a:r>
            <a:r>
              <a:rPr lang="en-US" sz="9600" i="1" dirty="0" smtClean="0">
                <a:hlinkClick r:id="rId2"/>
              </a:rPr>
              <a:t>www.nadtc.org</a:t>
            </a:r>
            <a:r>
              <a:rPr lang="en-US" sz="9600" i="1" dirty="0" smtClean="0"/>
              <a:t> </a:t>
            </a:r>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2</a:t>
            </a:fld>
            <a:endParaRPr lang="en-US" dirty="0"/>
          </a:p>
        </p:txBody>
      </p:sp>
      <p:sp>
        <p:nvSpPr>
          <p:cNvPr id="7" name="Title 6"/>
          <p:cNvSpPr>
            <a:spLocks noGrp="1"/>
          </p:cNvSpPr>
          <p:nvPr>
            <p:ph type="title"/>
          </p:nvPr>
        </p:nvSpPr>
        <p:spPr/>
        <p:txBody>
          <a:bodyPr>
            <a:noAutofit/>
          </a:bodyPr>
          <a:lstStyle/>
          <a:p>
            <a:r>
              <a:rPr lang="en-US" sz="3200" dirty="0" smtClean="0"/>
              <a:t>Trending Topics in Rural Transportation for Older Adults &amp; People with Disabilities 2017</a:t>
            </a:r>
            <a:endParaRPr lang="en-US" sz="3200" dirty="0"/>
          </a:p>
        </p:txBody>
      </p:sp>
    </p:spTree>
    <p:extLst>
      <p:ext uri="{BB962C8B-B14F-4D97-AF65-F5344CB8AC3E}">
        <p14:creationId xmlns:p14="http://schemas.microsoft.com/office/powerpoint/2010/main" val="1930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Obstacles to Overcome in Solving Rural Transportation Issues</a:t>
            </a:r>
            <a:endParaRPr lang="en-US" sz="3200" dirty="0"/>
          </a:p>
        </p:txBody>
      </p:sp>
      <p:sp>
        <p:nvSpPr>
          <p:cNvPr id="3" name="Content Placeholder 2"/>
          <p:cNvSpPr>
            <a:spLocks noGrp="1"/>
          </p:cNvSpPr>
          <p:nvPr>
            <p:ph idx="1"/>
          </p:nvPr>
        </p:nvSpPr>
        <p:spPr/>
        <p:txBody>
          <a:bodyPr>
            <a:normAutofit/>
          </a:bodyPr>
          <a:lstStyle/>
          <a:p>
            <a:pPr>
              <a:buClr>
                <a:srgbClr val="00467F"/>
              </a:buClr>
            </a:pPr>
            <a:r>
              <a:rPr lang="en-US" sz="2400" dirty="0" smtClean="0"/>
              <a:t>Low density population in rural areas</a:t>
            </a:r>
          </a:p>
          <a:p>
            <a:pPr>
              <a:buClr>
                <a:srgbClr val="00467F"/>
              </a:buClr>
            </a:pPr>
            <a:r>
              <a:rPr lang="en-US" sz="2400" dirty="0" smtClean="0"/>
              <a:t>Long distances to travel to hubs for                                               specialized medical care</a:t>
            </a:r>
          </a:p>
          <a:p>
            <a:pPr>
              <a:buClr>
                <a:srgbClr val="00467F"/>
              </a:buClr>
            </a:pPr>
            <a:r>
              <a:rPr lang="en-US" sz="2400" dirty="0" smtClean="0"/>
              <a:t>Need for ongoing, regular transportation                                             for dialysis, cancer treatment programs, etc.</a:t>
            </a:r>
          </a:p>
          <a:p>
            <a:pPr>
              <a:buClr>
                <a:srgbClr val="00467F"/>
              </a:buClr>
            </a:pPr>
            <a:r>
              <a:rPr lang="en-US" sz="2400" dirty="0" smtClean="0"/>
              <a:t>High cost to provide service</a:t>
            </a:r>
          </a:p>
          <a:p>
            <a:pPr>
              <a:buClr>
                <a:srgbClr val="00467F"/>
              </a:buClr>
            </a:pPr>
            <a:r>
              <a:rPr lang="en-US" sz="2400" dirty="0" smtClean="0"/>
              <a:t>Hard to find additional transportation service                               providers in the marketplace (Uber, Lyft, taxis,                            over-the-road long distance carriers such as                                    Greyhound, Rimrock, Jefferson Lines, etc.)</a:t>
            </a:r>
            <a:endParaRPr lang="en-US" sz="24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3</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051" y="1709927"/>
            <a:ext cx="2420937" cy="40782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83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702" y="1759955"/>
            <a:ext cx="8680450" cy="4483630"/>
          </a:xfrm>
        </p:spPr>
        <p:txBody>
          <a:bodyPr numCol="2" spcCol="228600">
            <a:normAutofit fontScale="25000" lnSpcReduction="20000"/>
          </a:bodyPr>
          <a:lstStyle/>
          <a:p>
            <a:pPr>
              <a:buClr>
                <a:srgbClr val="00467F"/>
              </a:buClr>
              <a:buFont typeface="Wingdings" panose="05000000000000000000" pitchFamily="2" charset="2"/>
              <a:buChar char="§"/>
            </a:pPr>
            <a:r>
              <a:rPr lang="en-US" sz="9600" dirty="0" smtClean="0"/>
              <a:t>Important option for meeting the needs of older adults and people with disabilities, especially in rural areas.</a:t>
            </a:r>
          </a:p>
          <a:p>
            <a:pPr>
              <a:buClr>
                <a:srgbClr val="00467F"/>
              </a:buClr>
              <a:buFont typeface="Wingdings" panose="05000000000000000000" pitchFamily="2" charset="2"/>
              <a:buChar char="§"/>
            </a:pPr>
            <a:endParaRPr lang="en-US" sz="9600" dirty="0"/>
          </a:p>
          <a:p>
            <a:pPr>
              <a:buClr>
                <a:srgbClr val="00467F"/>
              </a:buClr>
              <a:buFont typeface="Wingdings" panose="05000000000000000000" pitchFamily="2" charset="2"/>
              <a:buChar char="§"/>
            </a:pPr>
            <a:r>
              <a:rPr lang="en-US" sz="9600" dirty="0" smtClean="0"/>
              <a:t>Allow individuals to access medical care, get groceries, attend community events, etc.</a:t>
            </a:r>
          </a:p>
          <a:p>
            <a:pPr>
              <a:buClr>
                <a:srgbClr val="00467F"/>
              </a:buClr>
              <a:buFont typeface="Wingdings" panose="05000000000000000000" pitchFamily="2" charset="2"/>
              <a:buChar char="§"/>
            </a:pPr>
            <a:endParaRPr lang="en-US" sz="9600" dirty="0"/>
          </a:p>
          <a:p>
            <a:pPr>
              <a:buClr>
                <a:srgbClr val="00467F"/>
              </a:buClr>
              <a:buFont typeface="Wingdings" panose="05000000000000000000" pitchFamily="2" charset="2"/>
              <a:buChar char="§"/>
            </a:pPr>
            <a:r>
              <a:rPr lang="en-US" sz="9600" dirty="0" smtClean="0"/>
              <a:t>Can also provide needed 1:1 socialization for isolated, transit-dependent people.</a:t>
            </a:r>
          </a:p>
          <a:p>
            <a:pPr>
              <a:buClr>
                <a:srgbClr val="00467F"/>
              </a:buClr>
              <a:buFont typeface="Wingdings" panose="05000000000000000000" pitchFamily="2" charset="2"/>
              <a:buChar char="§"/>
            </a:pPr>
            <a:endParaRPr lang="en-US" sz="9600" dirty="0"/>
          </a:p>
          <a:p>
            <a:pPr>
              <a:buClr>
                <a:srgbClr val="00467F"/>
              </a:buClr>
              <a:buFont typeface="Wingdings" panose="05000000000000000000" pitchFamily="2" charset="2"/>
              <a:buChar char="§"/>
            </a:pPr>
            <a:endParaRPr lang="en-US" sz="9600" dirty="0" smtClean="0"/>
          </a:p>
          <a:p>
            <a:pPr>
              <a:buClr>
                <a:srgbClr val="00467F"/>
              </a:buClr>
              <a:buFont typeface="Wingdings" panose="05000000000000000000" pitchFamily="2" charset="2"/>
              <a:buChar char="§"/>
            </a:pPr>
            <a:endParaRPr lang="en-US" sz="9600" dirty="0"/>
          </a:p>
          <a:p>
            <a:pPr>
              <a:buClr>
                <a:srgbClr val="00467F"/>
              </a:buClr>
              <a:buFont typeface="Wingdings" panose="05000000000000000000" pitchFamily="2" charset="2"/>
              <a:buChar char="§"/>
            </a:pPr>
            <a:endParaRPr lang="en-US" sz="9600" dirty="0" smtClean="0"/>
          </a:p>
          <a:p>
            <a:pPr>
              <a:buClr>
                <a:srgbClr val="00467F"/>
              </a:buClr>
              <a:buFont typeface="Wingdings" panose="05000000000000000000" pitchFamily="2" charset="2"/>
              <a:buChar char="§"/>
            </a:pPr>
            <a:endParaRPr lang="en-US" sz="9600" dirty="0"/>
          </a:p>
          <a:p>
            <a:pPr marL="0" indent="0">
              <a:buClr>
                <a:srgbClr val="00467F"/>
              </a:buClr>
              <a:buNone/>
            </a:pPr>
            <a:endParaRPr lang="en-US" sz="9600" dirty="0" smtClean="0"/>
          </a:p>
          <a:p>
            <a:pPr>
              <a:buClr>
                <a:srgbClr val="00467F"/>
              </a:buClr>
              <a:buFont typeface="Wingdings" panose="05000000000000000000" pitchFamily="2" charset="2"/>
              <a:buChar char="§"/>
            </a:pPr>
            <a:endParaRPr lang="en-US" sz="9600" dirty="0"/>
          </a:p>
          <a:p>
            <a:pPr>
              <a:buClr>
                <a:srgbClr val="00467F"/>
              </a:buClr>
              <a:buFont typeface="Wingdings" panose="05000000000000000000" pitchFamily="2" charset="2"/>
              <a:buChar char="§"/>
            </a:pPr>
            <a:endParaRPr lang="en-US" sz="2400" dirty="0" smtClean="0"/>
          </a:p>
          <a:p>
            <a:pPr>
              <a:buClr>
                <a:srgbClr val="00467F"/>
              </a:buClr>
              <a:buFont typeface="Wingdings" panose="05000000000000000000" pitchFamily="2" charset="2"/>
              <a:buChar char="§"/>
            </a:pPr>
            <a:endParaRPr lang="en-US" sz="2400" dirty="0"/>
          </a:p>
          <a:p>
            <a:pPr>
              <a:buClr>
                <a:srgbClr val="00467F"/>
              </a:buClr>
              <a:buFont typeface="Wingdings" panose="05000000000000000000" pitchFamily="2" charset="2"/>
              <a:buChar char="§"/>
            </a:pPr>
            <a:endParaRPr lang="en-US" sz="2400" dirty="0" smtClean="0"/>
          </a:p>
          <a:p>
            <a:pPr marL="0" indent="0">
              <a:buNone/>
            </a:pPr>
            <a:endParaRPr lang="en-US" sz="9600" dirty="0" smtClean="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a:buClr>
                <a:srgbClr val="00467F"/>
              </a:buClr>
              <a:buFont typeface="Wingdings" panose="05000000000000000000" pitchFamily="2" charset="2"/>
              <a:buChar char="§"/>
            </a:pPr>
            <a:endParaRPr lang="en-US" sz="2400" dirty="0" smtClean="0"/>
          </a:p>
          <a:p>
            <a:pPr>
              <a:buClr>
                <a:srgbClr val="00467F"/>
              </a:buClr>
              <a:buFont typeface="Wingdings" panose="05000000000000000000" pitchFamily="2" charset="2"/>
              <a:buChar char="§"/>
            </a:pPr>
            <a:endParaRPr lang="en-US" sz="2400" dirty="0"/>
          </a:p>
          <a:p>
            <a:pPr>
              <a:buClr>
                <a:srgbClr val="00467F"/>
              </a:buClr>
              <a:buFont typeface="Wingdings" panose="05000000000000000000" pitchFamily="2" charset="2"/>
              <a:buChar char="§"/>
            </a:pPr>
            <a:endParaRPr lang="en-US" sz="2400" dirty="0" smtClean="0"/>
          </a:p>
          <a:p>
            <a:pPr>
              <a:buClr>
                <a:srgbClr val="00467F"/>
              </a:buClr>
              <a:buFont typeface="Wingdings" panose="05000000000000000000" pitchFamily="2" charset="2"/>
              <a:buChar char="§"/>
            </a:pPr>
            <a:endParaRPr lang="en-US" sz="2400" dirty="0"/>
          </a:p>
          <a:p>
            <a:pPr>
              <a:buClr>
                <a:srgbClr val="00467F"/>
              </a:buClr>
              <a:buFont typeface="Wingdings" panose="05000000000000000000" pitchFamily="2" charset="2"/>
              <a:buChar char="§"/>
            </a:pPr>
            <a:endParaRPr lang="en-US" sz="2400" dirty="0" smtClean="0"/>
          </a:p>
          <a:p>
            <a:pPr>
              <a:buClr>
                <a:srgbClr val="00467F"/>
              </a:buClr>
              <a:buFont typeface="Wingdings" panose="05000000000000000000" pitchFamily="2" charset="2"/>
              <a:buChar char="§"/>
            </a:pPr>
            <a:endParaRPr lang="en-US" sz="2400" dirty="0"/>
          </a:p>
          <a:p>
            <a:pPr>
              <a:buClr>
                <a:srgbClr val="00467F"/>
              </a:buClr>
              <a:buFont typeface="Wingdings" panose="05000000000000000000" pitchFamily="2" charset="2"/>
              <a:buChar char="§"/>
            </a:pPr>
            <a:endParaRPr lang="en-US" sz="2400" dirty="0" smtClean="0"/>
          </a:p>
          <a:p>
            <a:pPr>
              <a:buClr>
                <a:srgbClr val="00467F"/>
              </a:buClr>
              <a:buFont typeface="Wingdings" panose="05000000000000000000" pitchFamily="2" charset="2"/>
              <a:buChar char="§"/>
            </a:pPr>
            <a:r>
              <a:rPr lang="en-US" sz="9600" dirty="0" smtClean="0"/>
              <a:t>Can be tailored to meet individual community needs.</a:t>
            </a:r>
            <a:endParaRPr lang="en-US" sz="9600" dirty="0"/>
          </a:p>
          <a:p>
            <a:pPr>
              <a:buFont typeface="Wingdings" panose="05000000000000000000" pitchFamily="2" charset="2"/>
              <a:buChar char="§"/>
            </a:pPr>
            <a:endParaRPr lang="en-US" sz="9600" dirty="0"/>
          </a:p>
          <a:p>
            <a:pPr>
              <a:buFont typeface="Wingdings" panose="05000000000000000000" pitchFamily="2" charset="2"/>
              <a:buChar char="§"/>
            </a:pPr>
            <a:endParaRPr lang="en-US" sz="9600" dirty="0" smtClean="0"/>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4</a:t>
            </a:fld>
            <a:endParaRPr lang="en-US" dirty="0"/>
          </a:p>
        </p:txBody>
      </p:sp>
      <p:sp>
        <p:nvSpPr>
          <p:cNvPr id="7" name="Title 6"/>
          <p:cNvSpPr>
            <a:spLocks noGrp="1"/>
          </p:cNvSpPr>
          <p:nvPr>
            <p:ph type="title"/>
          </p:nvPr>
        </p:nvSpPr>
        <p:spPr/>
        <p:txBody>
          <a:bodyPr>
            <a:noAutofit/>
          </a:bodyPr>
          <a:lstStyle/>
          <a:p>
            <a:r>
              <a:rPr lang="en-US" sz="3200" dirty="0" smtClean="0"/>
              <a:t>Volunteer Transportation Programs</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576070"/>
            <a:ext cx="382905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76" y="3843020"/>
            <a:ext cx="2438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44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Roles for Drivers within a Volunteer Transportation Program</a:t>
            </a:r>
            <a:endParaRPr lang="en-US" sz="3200" dirty="0"/>
          </a:p>
        </p:txBody>
      </p:sp>
      <p:sp>
        <p:nvSpPr>
          <p:cNvPr id="3" name="Content Placeholder 2"/>
          <p:cNvSpPr>
            <a:spLocks noGrp="1"/>
          </p:cNvSpPr>
          <p:nvPr>
            <p:ph idx="1"/>
          </p:nvPr>
        </p:nvSpPr>
        <p:spPr/>
        <p:txBody>
          <a:bodyPr>
            <a:normAutofit/>
          </a:bodyPr>
          <a:lstStyle/>
          <a:p>
            <a:pPr>
              <a:buClr>
                <a:srgbClr val="00467F"/>
              </a:buClr>
            </a:pPr>
            <a:r>
              <a:rPr lang="en-US" sz="2400" dirty="0" smtClean="0"/>
              <a:t>Driver – Some volunteers use their own vehicle; others use an agency-owned vehicle.</a:t>
            </a:r>
          </a:p>
          <a:p>
            <a:pPr marL="0" indent="0">
              <a:buClr>
                <a:srgbClr val="00467F"/>
              </a:buClr>
              <a:buNone/>
            </a:pPr>
            <a:endParaRPr lang="en-US" sz="2400" dirty="0" smtClean="0"/>
          </a:p>
          <a:p>
            <a:pPr>
              <a:buClr>
                <a:srgbClr val="00467F"/>
              </a:buClr>
            </a:pPr>
            <a:r>
              <a:rPr lang="en-US" sz="2400" dirty="0" smtClean="0"/>
              <a:t>Some programs go beyond providing curb-to-curb drop off service.  Many offer door-through-door or hand-to-hand service.</a:t>
            </a:r>
          </a:p>
          <a:p>
            <a:pPr marL="0" indent="0">
              <a:buClr>
                <a:srgbClr val="00467F"/>
              </a:buClr>
              <a:buNone/>
            </a:pPr>
            <a:endParaRPr lang="en-US" sz="2400" dirty="0" smtClean="0"/>
          </a:p>
          <a:p>
            <a:pPr>
              <a:buClr>
                <a:srgbClr val="00467F"/>
              </a:buClr>
            </a:pPr>
            <a:r>
              <a:rPr lang="en-US" sz="2400" dirty="0" smtClean="0"/>
              <a:t>Escort – Some volunteer driver programs allow the driver to assist at the destination by helping shop for groceries; carrying bags; going to the medical facility &amp; waiting at the facility for the individual; etc.</a:t>
            </a:r>
            <a:endParaRPr lang="en-US" sz="24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5</a:t>
            </a:fld>
            <a:endParaRPr lang="en-US" dirty="0"/>
          </a:p>
        </p:txBody>
      </p:sp>
    </p:spTree>
    <p:extLst>
      <p:ext uri="{BB962C8B-B14F-4D97-AF65-F5344CB8AC3E}">
        <p14:creationId xmlns:p14="http://schemas.microsoft.com/office/powerpoint/2010/main" val="305110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Volunteer Transportation Programs Vary</a:t>
            </a:r>
            <a:endParaRPr lang="en-US" sz="3200" dirty="0"/>
          </a:p>
        </p:txBody>
      </p:sp>
      <p:sp>
        <p:nvSpPr>
          <p:cNvPr id="3" name="Content Placeholder 2"/>
          <p:cNvSpPr>
            <a:spLocks noGrp="1"/>
          </p:cNvSpPr>
          <p:nvPr>
            <p:ph idx="1"/>
          </p:nvPr>
        </p:nvSpPr>
        <p:spPr/>
        <p:txBody>
          <a:bodyPr/>
          <a:lstStyle/>
          <a:p>
            <a:pPr>
              <a:buClr>
                <a:srgbClr val="00467F"/>
              </a:buClr>
            </a:pPr>
            <a:r>
              <a:rPr lang="en-US" sz="2400" dirty="0" smtClean="0"/>
              <a:t>There is no “typical” volunteer transportation program.  Many different models exist.</a:t>
            </a:r>
          </a:p>
          <a:p>
            <a:pPr marL="0" indent="0">
              <a:buClr>
                <a:srgbClr val="00467F"/>
              </a:buClr>
              <a:buNone/>
            </a:pPr>
            <a:endParaRPr lang="en-US" sz="2400" dirty="0" smtClean="0"/>
          </a:p>
          <a:p>
            <a:pPr>
              <a:buClr>
                <a:srgbClr val="00467F"/>
              </a:buClr>
            </a:pPr>
            <a:r>
              <a:rPr lang="en-US" sz="2400" dirty="0" smtClean="0"/>
              <a:t>Volunteer transportation programs are important for filling gaps in public transportation or providing service where none is available.</a:t>
            </a:r>
          </a:p>
          <a:p>
            <a:pPr>
              <a:buClr>
                <a:srgbClr val="00467F"/>
              </a:buClr>
            </a:pPr>
            <a:endParaRPr lang="en-US"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6</a:t>
            </a:fld>
            <a:endParaRPr lang="en-US" dirty="0"/>
          </a:p>
        </p:txBody>
      </p:sp>
      <p:pic>
        <p:nvPicPr>
          <p:cNvPr id="5122" name="Picture 2" descr="C:\Users\cwright\Pictures\driver assisting passenger on ra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4150424"/>
            <a:ext cx="2805113" cy="2103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281" y="3812095"/>
            <a:ext cx="2939364" cy="174745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65" y="4685823"/>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81344" y="5943600"/>
            <a:ext cx="2435301" cy="276999"/>
          </a:xfrm>
          <a:prstGeom prst="rect">
            <a:avLst/>
          </a:prstGeom>
          <a:noFill/>
        </p:spPr>
        <p:txBody>
          <a:bodyPr wrap="square" rtlCol="0">
            <a:spAutoFit/>
          </a:bodyPr>
          <a:lstStyle/>
          <a:p>
            <a:r>
              <a:rPr lang="en-US" sz="1200" i="1" dirty="0" smtClean="0"/>
              <a:t>Sample Volunteer Driver Programs</a:t>
            </a:r>
            <a:endParaRPr lang="en-US" sz="1200" i="1" dirty="0"/>
          </a:p>
        </p:txBody>
      </p:sp>
    </p:spTree>
    <p:extLst>
      <p:ext uri="{BB962C8B-B14F-4D97-AF65-F5344CB8AC3E}">
        <p14:creationId xmlns:p14="http://schemas.microsoft.com/office/powerpoint/2010/main" val="292594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Examples of Volunteer Programs that Work!</a:t>
            </a:r>
            <a:endParaRPr lang="en-US" sz="3200" dirty="0"/>
          </a:p>
        </p:txBody>
      </p:sp>
      <p:sp>
        <p:nvSpPr>
          <p:cNvPr id="3" name="Content Placeholder 2"/>
          <p:cNvSpPr>
            <a:spLocks noGrp="1"/>
          </p:cNvSpPr>
          <p:nvPr>
            <p:ph idx="1"/>
          </p:nvPr>
        </p:nvSpPr>
        <p:spPr/>
        <p:txBody>
          <a:bodyPr>
            <a:normAutofit fontScale="92500" lnSpcReduction="10000"/>
          </a:bodyPr>
          <a:lstStyle/>
          <a:p>
            <a:pPr>
              <a:buClr>
                <a:srgbClr val="00467F"/>
              </a:buClr>
            </a:pPr>
            <a:r>
              <a:rPr lang="en-US" sz="2600" b="1" dirty="0" smtClean="0"/>
              <a:t>Knoxville-Knox County Community Action Committee, Knoxville, TN  -   </a:t>
            </a:r>
            <a:r>
              <a:rPr lang="en-US" sz="2600" b="1" dirty="0" smtClean="0">
                <a:hlinkClick r:id="rId2"/>
              </a:rPr>
              <a:t>www.knoxseniors.org/vat</a:t>
            </a:r>
            <a:endParaRPr lang="en-US" sz="2600" b="1" dirty="0" smtClean="0"/>
          </a:p>
          <a:p>
            <a:pPr>
              <a:buClr>
                <a:srgbClr val="00467F"/>
              </a:buClr>
              <a:buFont typeface="Wingdings" panose="05000000000000000000" pitchFamily="2" charset="2"/>
              <a:buChar char="ü"/>
            </a:pPr>
            <a:r>
              <a:rPr lang="en-US" sz="2600" dirty="0" smtClean="0"/>
              <a:t>Use agency-owned hybrid sedans and wheelchair- 	 accessible minivans</a:t>
            </a:r>
          </a:p>
          <a:p>
            <a:pPr>
              <a:buClr>
                <a:srgbClr val="00467F"/>
              </a:buClr>
              <a:buFont typeface="Wingdings" panose="05000000000000000000" pitchFamily="2" charset="2"/>
              <a:buChar char="ü"/>
            </a:pPr>
            <a:r>
              <a:rPr lang="en-US" sz="2600" dirty="0"/>
              <a:t> </a:t>
            </a:r>
            <a:r>
              <a:rPr lang="en-US" sz="2600" dirty="0" smtClean="0"/>
              <a:t>Volunteers are trained by agency</a:t>
            </a:r>
          </a:p>
          <a:p>
            <a:pPr>
              <a:buClr>
                <a:srgbClr val="00467F"/>
              </a:buClr>
              <a:buFont typeface="Wingdings" panose="05000000000000000000" pitchFamily="2" charset="2"/>
              <a:buChar char="ü"/>
            </a:pPr>
            <a:r>
              <a:rPr lang="en-US" sz="2600" dirty="0"/>
              <a:t> </a:t>
            </a:r>
            <a:r>
              <a:rPr lang="en-US" sz="2600" dirty="0" smtClean="0"/>
              <a:t> Provide door-through-door service</a:t>
            </a:r>
          </a:p>
          <a:p>
            <a:pPr>
              <a:buClr>
                <a:srgbClr val="00467F"/>
              </a:buClr>
              <a:buFont typeface="Wingdings" panose="05000000000000000000" pitchFamily="2" charset="2"/>
              <a:buChar char="ü"/>
            </a:pPr>
            <a:r>
              <a:rPr lang="en-US" sz="2600" dirty="0"/>
              <a:t> </a:t>
            </a:r>
            <a:r>
              <a:rPr lang="en-US" sz="2600" dirty="0" smtClean="0"/>
              <a:t> Cost:  $3.00/one way ride; $6.00 roundtrip, with         	  	  	 multiple stops permitted; out-of-county fares vary	</a:t>
            </a:r>
          </a:p>
          <a:p>
            <a:pPr>
              <a:buClr>
                <a:srgbClr val="00467F"/>
              </a:buClr>
              <a:buFont typeface="Wingdings" panose="05000000000000000000" pitchFamily="2" charset="2"/>
              <a:buChar char="ü"/>
            </a:pPr>
            <a:r>
              <a:rPr lang="en-US" sz="2600" dirty="0"/>
              <a:t> </a:t>
            </a:r>
            <a:r>
              <a:rPr lang="en-US" sz="2600" dirty="0" smtClean="0"/>
              <a:t> Medical appointments; grocery shopping; prescription 	pickup; other appointments; social &amp; recreational trips; 	anywhere in Knox 	 County; out-of-county on a case-by-case 	basis</a:t>
            </a:r>
            <a:r>
              <a:rPr lang="en-US" sz="2200" dirty="0" smtClean="0"/>
              <a:t>	</a:t>
            </a:r>
            <a:r>
              <a:rPr lang="en-US" sz="2200" dirty="0"/>
              <a:t>	</a:t>
            </a:r>
            <a:r>
              <a:rPr lang="en-US" sz="2200" dirty="0" smtClean="0"/>
              <a:t>	</a:t>
            </a:r>
            <a:endParaRPr lang="en-US" sz="22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7</a:t>
            </a:fld>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560"/>
          <a:stretch/>
        </p:blipFill>
        <p:spPr bwMode="auto">
          <a:xfrm>
            <a:off x="5866131" y="2779775"/>
            <a:ext cx="2193538" cy="139903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14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Volunteer Transportation Programs, continued</a:t>
            </a:r>
            <a:endParaRPr lang="en-US" sz="3200" dirty="0"/>
          </a:p>
        </p:txBody>
      </p:sp>
      <p:sp>
        <p:nvSpPr>
          <p:cNvPr id="3" name="Content Placeholder 2"/>
          <p:cNvSpPr>
            <a:spLocks noGrp="1"/>
          </p:cNvSpPr>
          <p:nvPr>
            <p:ph idx="1"/>
          </p:nvPr>
        </p:nvSpPr>
        <p:spPr/>
        <p:txBody>
          <a:bodyPr>
            <a:normAutofit/>
          </a:bodyPr>
          <a:lstStyle/>
          <a:p>
            <a:pPr>
              <a:buClr>
                <a:srgbClr val="00467F"/>
              </a:buClr>
            </a:pPr>
            <a:r>
              <a:rPr lang="en-US" sz="2400" b="1" dirty="0" smtClean="0"/>
              <a:t>Partners in Care, Pasadena, MD – </a:t>
            </a:r>
            <a:r>
              <a:rPr lang="en-US" sz="2400" b="1" dirty="0" smtClean="0">
                <a:hlinkClick r:id="rId2"/>
              </a:rPr>
              <a:t>www.partnersincare.org</a:t>
            </a:r>
            <a:endParaRPr lang="en-US" sz="2400" b="1" dirty="0" smtClean="0"/>
          </a:p>
          <a:p>
            <a:pPr>
              <a:buClr>
                <a:srgbClr val="00467F"/>
              </a:buClr>
              <a:buFont typeface="Wingdings" panose="05000000000000000000" pitchFamily="2" charset="2"/>
              <a:buChar char="ü"/>
            </a:pPr>
            <a:r>
              <a:rPr lang="en-US" sz="2400" dirty="0" smtClean="0"/>
              <a:t>Volunteers use their own cars</a:t>
            </a:r>
          </a:p>
          <a:p>
            <a:pPr>
              <a:buClr>
                <a:srgbClr val="00467F"/>
              </a:buClr>
              <a:buFont typeface="Wingdings" panose="05000000000000000000" pitchFamily="2" charset="2"/>
              <a:buChar char="ü"/>
            </a:pPr>
            <a:r>
              <a:rPr lang="en-US" sz="2400" dirty="0" smtClean="0"/>
              <a:t>Arm-in-arm service is available</a:t>
            </a:r>
          </a:p>
          <a:p>
            <a:pPr>
              <a:buClr>
                <a:srgbClr val="00467F"/>
              </a:buClr>
              <a:buFont typeface="Wingdings" panose="05000000000000000000" pitchFamily="2" charset="2"/>
              <a:buChar char="ü"/>
            </a:pPr>
            <a:r>
              <a:rPr lang="en-US" sz="2400" dirty="0" smtClean="0"/>
              <a:t>Uses the concept of timebanking to support those who are aging in place in community (promotes active engagement of members and their families by offering services in exchange for their donated time and talents)</a:t>
            </a:r>
          </a:p>
          <a:p>
            <a:pPr>
              <a:buClr>
                <a:srgbClr val="00467F"/>
              </a:buClr>
              <a:buFont typeface="Wingdings" panose="05000000000000000000" pitchFamily="2" charset="2"/>
              <a:buChar char="ü"/>
            </a:pPr>
            <a:r>
              <a:rPr lang="en-US" sz="2400" dirty="0" smtClean="0"/>
              <a:t>Provided more than 10,000 volunteer driver rides in 2016</a:t>
            </a:r>
          </a:p>
          <a:p>
            <a:pPr>
              <a:buClr>
                <a:srgbClr val="00467F"/>
              </a:buClr>
              <a:buFont typeface="Wingdings" panose="05000000000000000000" pitchFamily="2" charset="2"/>
              <a:buChar char="ü"/>
            </a:pPr>
            <a:r>
              <a:rPr lang="en-US" sz="2400" dirty="0" smtClean="0"/>
              <a:t>Requests need to be made a week in advance</a:t>
            </a:r>
          </a:p>
          <a:p>
            <a:pPr>
              <a:buClr>
                <a:srgbClr val="00467F"/>
              </a:buClr>
              <a:buFont typeface="Wingdings" panose="05000000000000000000" pitchFamily="2" charset="2"/>
              <a:buChar char="ü"/>
            </a:pPr>
            <a:r>
              <a:rPr lang="en-US" sz="2400" dirty="0"/>
              <a:t> </a:t>
            </a:r>
            <a:r>
              <a:rPr lang="en-US" sz="2400" dirty="0" smtClean="0"/>
              <a:t>Rides provided at no cost to passengers</a:t>
            </a:r>
            <a:endParaRPr lang="en-US" sz="24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856" y="5120640"/>
            <a:ext cx="2020528" cy="151539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24528" y="5987018"/>
            <a:ext cx="2468880" cy="276999"/>
          </a:xfrm>
          <a:prstGeom prst="rect">
            <a:avLst/>
          </a:prstGeom>
          <a:noFill/>
        </p:spPr>
        <p:txBody>
          <a:bodyPr wrap="square" rtlCol="0">
            <a:spAutoFit/>
          </a:bodyPr>
          <a:lstStyle/>
          <a:p>
            <a:r>
              <a:rPr lang="en-US" sz="1200" i="1" dirty="0" smtClean="0"/>
              <a:t>Volunteer Driver Assisting Passenger</a:t>
            </a:r>
            <a:endParaRPr lang="en-US" sz="1200" i="1" dirty="0"/>
          </a:p>
        </p:txBody>
      </p:sp>
    </p:spTree>
    <p:extLst>
      <p:ext uri="{BB962C8B-B14F-4D97-AF65-F5344CB8AC3E}">
        <p14:creationId xmlns:p14="http://schemas.microsoft.com/office/powerpoint/2010/main" val="276978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Volunteer Transportation Programs, continued </a:t>
            </a:r>
            <a:endParaRPr lang="en-US" sz="3200" dirty="0"/>
          </a:p>
        </p:txBody>
      </p:sp>
      <p:sp>
        <p:nvSpPr>
          <p:cNvPr id="3" name="Content Placeholder 2"/>
          <p:cNvSpPr>
            <a:spLocks noGrp="1"/>
          </p:cNvSpPr>
          <p:nvPr>
            <p:ph idx="1"/>
          </p:nvPr>
        </p:nvSpPr>
        <p:spPr/>
        <p:txBody>
          <a:bodyPr>
            <a:normAutofit/>
          </a:bodyPr>
          <a:lstStyle/>
          <a:p>
            <a:pPr>
              <a:buClr>
                <a:srgbClr val="00467F"/>
              </a:buClr>
            </a:pPr>
            <a:r>
              <a:rPr lang="en-US" sz="2400" b="1" dirty="0" smtClean="0"/>
              <a:t>Rappahanock Rapidan Community Services Board/Area Agency on Aging, central Virginia – </a:t>
            </a:r>
            <a:r>
              <a:rPr lang="en-US" sz="2400" b="1" dirty="0" smtClean="0">
                <a:hlinkClick r:id="rId2"/>
              </a:rPr>
              <a:t>http://www.rrcsb.org</a:t>
            </a:r>
            <a:r>
              <a:rPr lang="en-US" sz="2400" b="1" dirty="0" smtClean="0"/>
              <a:t> </a:t>
            </a:r>
          </a:p>
          <a:p>
            <a:pPr>
              <a:buClr>
                <a:srgbClr val="00467F"/>
              </a:buClr>
              <a:buFont typeface="Wingdings" panose="05000000000000000000" pitchFamily="2" charset="2"/>
              <a:buChar char="ü"/>
            </a:pPr>
            <a:r>
              <a:rPr lang="en-US" sz="2400" dirty="0" smtClean="0"/>
              <a:t>Care-A-Van provides door-to-door transit for healthcare &amp; legal appointments for people with disabilities, RRCS clients, and older adults (60+).</a:t>
            </a:r>
          </a:p>
          <a:p>
            <a:pPr>
              <a:buClr>
                <a:srgbClr val="00467F"/>
              </a:buClr>
              <a:buFont typeface="Wingdings" panose="05000000000000000000" pitchFamily="2" charset="2"/>
              <a:buChar char="ü"/>
            </a:pPr>
            <a:r>
              <a:rPr lang="en-US" sz="2400" dirty="0" smtClean="0"/>
              <a:t>Volunteer drivers use RRCS-supplied wheelchair-accessible vans.</a:t>
            </a:r>
            <a:r>
              <a:rPr lang="en-US" sz="2400" b="1" dirty="0" smtClean="0"/>
              <a:t> </a:t>
            </a:r>
          </a:p>
          <a:p>
            <a:pPr>
              <a:buClr>
                <a:srgbClr val="00467F"/>
              </a:buClr>
              <a:buFont typeface="Wingdings" panose="05000000000000000000" pitchFamily="2" charset="2"/>
              <a:buChar char="ü"/>
            </a:pPr>
            <a:r>
              <a:rPr lang="en-US" sz="2400" dirty="0" smtClean="0"/>
              <a:t>No charge for service; donations are accepted.</a:t>
            </a:r>
          </a:p>
          <a:p>
            <a:pPr>
              <a:buClr>
                <a:srgbClr val="00467F"/>
              </a:buClr>
              <a:buFont typeface="Wingdings" panose="05000000000000000000" pitchFamily="2" charset="2"/>
              <a:buChar char="ü"/>
            </a:pPr>
            <a:r>
              <a:rPr lang="en-US" sz="2400" dirty="0" smtClean="0"/>
              <a:t>Serves Culpeper, Fauquier, Madison, Orange, &amp; Rappahannock Counties (crosses county lines)</a:t>
            </a:r>
          </a:p>
          <a:p>
            <a:pPr>
              <a:buClr>
                <a:srgbClr val="00467F"/>
              </a:buClr>
              <a:buFont typeface="Wingdings" panose="05000000000000000000" pitchFamily="2" charset="2"/>
              <a:buChar char="ü"/>
            </a:pPr>
            <a:r>
              <a:rPr lang="en-US" sz="2400" dirty="0" smtClean="0"/>
              <a:t>Must reserve 48 business hours in advance</a:t>
            </a:r>
            <a:endParaRPr lang="en-US" sz="2400" dirty="0"/>
          </a:p>
        </p:txBody>
      </p:sp>
      <p:sp>
        <p:nvSpPr>
          <p:cNvPr id="4" name="Date Placeholder 3"/>
          <p:cNvSpPr>
            <a:spLocks noGrp="1"/>
          </p:cNvSpPr>
          <p:nvPr>
            <p:ph type="dt" sz="half" idx="10"/>
          </p:nvPr>
        </p:nvSpPr>
        <p:spPr/>
        <p:txBody>
          <a:bodyPr/>
          <a:lstStyle/>
          <a:p>
            <a:r>
              <a:rPr lang="en-US" dirty="0" smtClean="0"/>
              <a:t>www.nadtc.org</a:t>
            </a:r>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9</a:t>
            </a:fld>
            <a:endParaRPr lang="en-US" dirty="0"/>
          </a:p>
        </p:txBody>
      </p:sp>
      <p:pic>
        <p:nvPicPr>
          <p:cNvPr id="3074" name="Picture 2" descr="https://www.rrcsb.org/wp-content/uploads/2017/01/Care-A-Van-Logo-300x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334" y="5417731"/>
            <a:ext cx="1792097" cy="125446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1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TotalTime>
  <Words>1060</Words>
  <Application>Microsoft Macintosh PowerPoint</Application>
  <PresentationFormat>On-screen Show (4:3)</PresentationFormat>
  <Paragraphs>194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Lucida Grande</vt:lpstr>
      <vt:lpstr>Wingdings</vt:lpstr>
      <vt:lpstr>Office Theme</vt:lpstr>
      <vt:lpstr>PowerPoint Presentation</vt:lpstr>
      <vt:lpstr>Trending Topics in Rural Transportation for Older Adults &amp; People with Disabilities 2017</vt:lpstr>
      <vt:lpstr>Obstacles to Overcome in Solving Rural Transportation Issues</vt:lpstr>
      <vt:lpstr>Volunteer Transportation Programs</vt:lpstr>
      <vt:lpstr>Roles for Drivers within a Volunteer Transportation Program</vt:lpstr>
      <vt:lpstr>Volunteer Transportation Programs Vary</vt:lpstr>
      <vt:lpstr>Examples of Volunteer Programs that Work!</vt:lpstr>
      <vt:lpstr>Volunteer Transportation Programs, continued</vt:lpstr>
      <vt:lpstr>Volunteer Transportation Programs, continued </vt:lpstr>
      <vt:lpstr>Volunteer Transportation Programs, continued</vt:lpstr>
      <vt:lpstr>Recommendations for Starting a Volunteer Transportation Program</vt:lpstr>
      <vt:lpstr>Recommendations for Starting a Volunteer Transportation Program, continued</vt:lpstr>
      <vt:lpstr>Recommendations for Starting a Volunteer Transportation Program, continued</vt:lpstr>
      <vt:lpstr>Recommendations for Starting a Volunteer Transportation Program, continued</vt:lpstr>
      <vt:lpstr>PowerPoint Presentation</vt:lpstr>
      <vt:lpstr>Resources</vt:lpstr>
    </vt:vector>
  </TitlesOfParts>
  <Company>Takoma Design</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Wajda</dc:creator>
  <cp:lastModifiedBy>Microsoft Office User</cp:lastModifiedBy>
  <cp:revision>91</cp:revision>
  <dcterms:created xsi:type="dcterms:W3CDTF">2016-02-10T03:44:23Z</dcterms:created>
  <dcterms:modified xsi:type="dcterms:W3CDTF">2017-11-26T22:13:40Z</dcterms:modified>
</cp:coreProperties>
</file>