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2" r:id="rId3"/>
    <p:sldId id="362" r:id="rId4"/>
    <p:sldId id="357" r:id="rId5"/>
    <p:sldId id="363" r:id="rId6"/>
    <p:sldId id="367" r:id="rId7"/>
    <p:sldId id="368" r:id="rId8"/>
    <p:sldId id="369" r:id="rId9"/>
    <p:sldId id="370" r:id="rId10"/>
    <p:sldId id="346" r:id="rId11"/>
    <p:sldId id="336" r:id="rId12"/>
    <p:sldId id="333" r:id="rId13"/>
    <p:sldId id="358" r:id="rId14"/>
    <p:sldId id="366" r:id="rId15"/>
    <p:sldId id="262" r:id="rId16"/>
    <p:sldId id="343" r:id="rId17"/>
    <p:sldId id="347" r:id="rId18"/>
    <p:sldId id="371" r:id="rId19"/>
    <p:sldId id="35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1D1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130" autoAdjust="0"/>
  </p:normalViewPr>
  <p:slideViewPr>
    <p:cSldViewPr>
      <p:cViewPr varScale="1">
        <p:scale>
          <a:sx n="88" d="100"/>
          <a:sy n="88" d="100"/>
        </p:scale>
        <p:origin x="23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dirty="0"/>
              <a:t>2015 NH Land Use Law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AF2C3BD-A7C4-477B-A7EC-AC0081BA38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6648AAD-8316-4CE8-9650-4B762323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731D9E48-559B-4521-8F96-B489C2B06E62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4FE8258-D35F-4B2B-9E31-952CF3BA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F3CB-E99E-40CB-8F12-6A4439F0B9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 </a:t>
            </a:r>
            <a:r>
              <a:rPr lang="en-US" dirty="0" smtClean="0"/>
              <a:t>2000 median </a:t>
            </a:r>
            <a:r>
              <a:rPr lang="en-US" dirty="0"/>
              <a:t>was </a:t>
            </a:r>
            <a:r>
              <a:rPr lang="en-US" dirty="0" smtClean="0"/>
              <a:t>37.1</a:t>
            </a:r>
            <a:endParaRPr lang="en-US" dirty="0"/>
          </a:p>
          <a:p>
            <a:r>
              <a:rPr lang="en-US" dirty="0"/>
              <a:t>Vermont</a:t>
            </a:r>
            <a:r>
              <a:rPr lang="en-US" baseline="0" dirty="0"/>
              <a:t> was </a:t>
            </a:r>
            <a:r>
              <a:rPr lang="en-US" baseline="0" dirty="0" smtClean="0"/>
              <a:t>37.7</a:t>
            </a:r>
            <a:endParaRPr lang="en-US" baseline="0" dirty="0"/>
          </a:p>
          <a:p>
            <a:r>
              <a:rPr lang="en-US" baseline="0" dirty="0"/>
              <a:t>Maine was </a:t>
            </a:r>
            <a:r>
              <a:rPr lang="en-US" baseline="0" dirty="0" smtClean="0"/>
              <a:t>38.6</a:t>
            </a:r>
            <a:endParaRPr lang="en-US" baseline="0" dirty="0"/>
          </a:p>
          <a:p>
            <a:r>
              <a:rPr lang="en-US" baseline="0" dirty="0"/>
              <a:t>Utah was </a:t>
            </a:r>
            <a:r>
              <a:rPr lang="en-US" baseline="0" dirty="0" smtClean="0"/>
              <a:t>27.1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Lincoln County, ME: Boothbay, Wiscasset</a:t>
            </a:r>
          </a:p>
          <a:p>
            <a:endParaRPr lang="en-US" baseline="0" dirty="0" smtClean="0"/>
          </a:p>
          <a:p>
            <a:r>
              <a:rPr lang="en-US" dirty="0" smtClean="0"/>
              <a:t>https://www.census.gov/newsroom/press-releases/2017/cb17-100.html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F3CB-E99E-40CB-8F12-6A4439F0B9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will win in fair and open competition? (“Follow the money…”)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Neighborhood: Hawkins View, Eugene, OR</a:t>
            </a:r>
          </a:p>
          <a:p>
            <a:r>
              <a:rPr lang="en-US" sz="1000" dirty="0"/>
              <a:t>Type: addition to primary dwelling</a:t>
            </a:r>
          </a:p>
          <a:p>
            <a:r>
              <a:rPr lang="en-US" sz="1000" dirty="0"/>
              <a:t>Anticipated Use: owner’s mother’s primary residence</a:t>
            </a:r>
          </a:p>
          <a:p>
            <a:r>
              <a:rPr lang="en-US" sz="1000" dirty="0"/>
              <a:t>Square Footage: 785</a:t>
            </a:r>
          </a:p>
          <a:p>
            <a:r>
              <a:rPr lang="en-US" sz="1000" dirty="0"/>
              <a:t>Year Built: 2007</a:t>
            </a:r>
          </a:p>
          <a:p>
            <a:r>
              <a:rPr lang="en-US" sz="1000" dirty="0"/>
              <a:t>Owner: Bob Harris</a:t>
            </a:r>
          </a:p>
          <a:p>
            <a:r>
              <a:rPr lang="en-US" sz="1000" dirty="0"/>
              <a:t>Total Cost: $170,000 (construction included remodel and landscaping of main house, </a:t>
            </a:r>
            <a:r>
              <a:rPr lang="en-US" sz="1000" dirty="0" smtClean="0"/>
              <a:t>redesign </a:t>
            </a:r>
            <a:r>
              <a:rPr lang="en-US" sz="1000" dirty="0"/>
              <a:t>of deck, and new appliances so it is difficult to split out the cost of the SDU)</a:t>
            </a:r>
          </a:p>
          <a:p>
            <a:endParaRPr lang="en-US" sz="1000" dirty="0"/>
          </a:p>
          <a:p>
            <a:r>
              <a:rPr lang="en-US" sz="1000" dirty="0"/>
              <a:t>Neighborhood: Irvington, Portland, OR</a:t>
            </a:r>
          </a:p>
          <a:p>
            <a:r>
              <a:rPr lang="en-US" sz="1000" dirty="0"/>
              <a:t>Type: detached garage conversion</a:t>
            </a:r>
          </a:p>
          <a:p>
            <a:r>
              <a:rPr lang="en-US" sz="1000" dirty="0"/>
              <a:t>Use: short-term rental</a:t>
            </a:r>
          </a:p>
          <a:p>
            <a:r>
              <a:rPr lang="en-US" sz="1000" dirty="0"/>
              <a:t>Square Footage: 440</a:t>
            </a:r>
          </a:p>
          <a:p>
            <a:r>
              <a:rPr lang="en-US" sz="1000" dirty="0"/>
              <a:t>Year Built: 1991</a:t>
            </a:r>
          </a:p>
          <a:p>
            <a:r>
              <a:rPr lang="en-US" sz="1000" dirty="0"/>
              <a:t>Conversion Year: 2015</a:t>
            </a:r>
          </a:p>
          <a:p>
            <a:r>
              <a:rPr lang="en-US" sz="1000" dirty="0"/>
              <a:t>Owners: Barbara </a:t>
            </a:r>
            <a:r>
              <a:rPr lang="en-US" sz="1000" dirty="0" err="1"/>
              <a:t>Gundle</a:t>
            </a:r>
            <a:endParaRPr lang="en-US" sz="1000" dirty="0"/>
          </a:p>
          <a:p>
            <a:r>
              <a:rPr lang="en-US" sz="1000" dirty="0"/>
              <a:t>Total Cost: $160,000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2016 New Hampshire Land Use Law Update – NHMA Annual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3D886-7288-4C22-877E-8645D02D80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0A84A5-5577-4F04-8B0F-8EF801B9B7C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NEW RULES FOR </a:t>
            </a:r>
            <a:br>
              <a:rPr lang="en-US" dirty="0"/>
            </a:br>
            <a:r>
              <a:rPr lang="en-US" dirty="0"/>
              <a:t>accessory </a:t>
            </a:r>
            <a:r>
              <a:rPr lang="en-US" dirty="0" smtClean="0"/>
              <a:t>dwellings </a:t>
            </a:r>
            <a:br>
              <a:rPr lang="en-US" dirty="0" smtClean="0"/>
            </a:br>
            <a:r>
              <a:rPr lang="en-US" dirty="0" smtClean="0"/>
              <a:t>IN NEW HAMPSHIRE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048000"/>
            <a:ext cx="6355080" cy="144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Tri-State Learning Collaborative on Aging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Portland, Maine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 28, 2017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37766"/>
            <a:ext cx="4512231" cy="115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ADUs – What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A second, smaller </a:t>
            </a:r>
            <a:r>
              <a:rPr lang="en-US" b="1" dirty="0"/>
              <a:t>dwelling</a:t>
            </a:r>
            <a:r>
              <a:rPr lang="en-US" dirty="0"/>
              <a:t> on the same grounds as a single-family house – attached or detached</a:t>
            </a:r>
          </a:p>
          <a:p>
            <a:pPr lvl="1"/>
            <a:r>
              <a:rPr lang="en-US" dirty="0"/>
              <a:t>An apartment over the garage, in the basement, in an outbuilding</a:t>
            </a:r>
          </a:p>
          <a:p>
            <a:pPr lvl="1"/>
            <a:r>
              <a:rPr lang="en-US" altLang="en-US" dirty="0"/>
              <a:t>Also called </a:t>
            </a:r>
            <a:r>
              <a:rPr lang="en-US" altLang="en-US" i="1" dirty="0"/>
              <a:t>granny flats, in-law apartments, family apartments, or secondary units</a:t>
            </a:r>
          </a:p>
          <a:p>
            <a:r>
              <a:rPr lang="en-US" dirty="0"/>
              <a:t>“Accessory” is a word that has meaning – customarily incidental and subordinate to the primary use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Increases a community’s housing supply without further land development</a:t>
            </a:r>
          </a:p>
          <a:p>
            <a:r>
              <a:rPr lang="en-US" dirty="0"/>
              <a:t>Facilitates efficient use of existing housing stock &amp; infrastructure</a:t>
            </a:r>
          </a:p>
          <a:p>
            <a:r>
              <a:rPr lang="en-US" dirty="0"/>
              <a:t>An affordable housing option for many low- and moderate-income residents</a:t>
            </a:r>
          </a:p>
          <a:p>
            <a:r>
              <a:rPr lang="en-US" dirty="0"/>
              <a:t>Improves homeowner cash flow</a:t>
            </a:r>
          </a:p>
          <a:p>
            <a:r>
              <a:rPr lang="en-US" dirty="0"/>
              <a:t>Helpful to elderly and/or disabled people who may want to live close to family members</a:t>
            </a:r>
          </a:p>
          <a:p>
            <a:pPr lvl="1"/>
            <a:r>
              <a:rPr lang="en-US" dirty="0"/>
              <a:t>or caregivers, empty nesters, young adults,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ADUs – Out West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86400" y="1676400"/>
            <a:ext cx="3272518" cy="4908777"/>
            <a:chOff x="457200" y="1143000"/>
            <a:chExt cx="3524250" cy="5286375"/>
          </a:xfrm>
        </p:grpSpPr>
        <p:pic>
          <p:nvPicPr>
            <p:cNvPr id="3074" name="Picture 2" descr="Gundle ADU Entran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24250" cy="528637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5902569"/>
              <a:ext cx="3524250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Barbara </a:t>
              </a:r>
              <a:r>
                <a:rPr lang="en-US" sz="1200" dirty="0" err="1">
                  <a:solidFill>
                    <a:schemeClr val="bg1"/>
                  </a:solidFill>
                </a:rPr>
                <a:t>Gundle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www.accessorydwellings.org</a:t>
              </a:r>
            </a:p>
          </p:txBody>
        </p:sp>
      </p:grpSp>
      <p:pic>
        <p:nvPicPr>
          <p:cNvPr id="3078" name="Picture 6" descr="https://accessorydwellings.files.wordpress.com/2014/06/harris-primary-dwelling-adu.jpg?w=1173&amp;h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2286000"/>
            <a:ext cx="4419600" cy="3314700"/>
            <a:chOff x="381000" y="2057400"/>
            <a:chExt cx="4419600" cy="3314700"/>
          </a:xfrm>
        </p:grpSpPr>
        <p:pic>
          <p:nvPicPr>
            <p:cNvPr id="3076" name="Picture 4" descr="https://accessorydwellings.files.wordpress.com/2014/06/harris-adu-w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4419600" cy="33147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1000" y="488698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Bob Harris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www.accessorydwellings.org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601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ADUs in Eugene and Portland, OR</a:t>
            </a:r>
          </a:p>
        </p:txBody>
      </p:sp>
    </p:spTree>
    <p:extLst>
      <p:ext uri="{BB962C8B-B14F-4D97-AF65-F5344CB8AC3E}">
        <p14:creationId xmlns:p14="http://schemas.microsoft.com/office/powerpoint/2010/main" val="39919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IMG_2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85938"/>
            <a:ext cx="6477000" cy="446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514600" y="1785620"/>
            <a:ext cx="6477000" cy="4451350"/>
          </a:xfrm>
          <a:prstGeom prst="rect">
            <a:avLst/>
          </a:prstGeom>
          <a:solidFill>
            <a:srgbClr val="FFCC99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4998" name="Picture 6" descr="IMG_24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235325"/>
            <a:ext cx="2132013" cy="1143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/>
          <a:lstStyle/>
          <a:p>
            <a:r>
              <a:rPr lang="en-US" dirty="0"/>
              <a:t>ADUs </a:t>
            </a:r>
            <a:r>
              <a:rPr lang="en-US" dirty="0" smtClean="0"/>
              <a:t>– Close </a:t>
            </a:r>
            <a:r>
              <a:rPr lang="en-US" dirty="0"/>
              <a:t>to Home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81047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hidden ADU in Warner, New Hampshire</a:t>
            </a:r>
          </a:p>
        </p:txBody>
      </p:sp>
    </p:spTree>
    <p:extLst>
      <p:ext uri="{BB962C8B-B14F-4D97-AF65-F5344CB8AC3E}">
        <p14:creationId xmlns:p14="http://schemas.microsoft.com/office/powerpoint/2010/main" val="1040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Law’s </a:t>
            </a:r>
            <a:r>
              <a:rPr lang="en-US" dirty="0"/>
              <a:t>“Back Story”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Demographic and market changes</a:t>
            </a:r>
            <a:endParaRPr lang="en-US" dirty="0"/>
          </a:p>
          <a:p>
            <a:r>
              <a:rPr lang="en-US" dirty="0" smtClean="0"/>
              <a:t>Homebuilders </a:t>
            </a:r>
            <a:r>
              <a:rPr lang="en-US" dirty="0"/>
              <a:t>unable to fulfill homeowner requests to create ADUs for a family member or caregiver </a:t>
            </a:r>
          </a:p>
          <a:p>
            <a:pPr lvl="1"/>
            <a:r>
              <a:rPr lang="en-US" dirty="0"/>
              <a:t>Stymied by local land use </a:t>
            </a:r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Sought legislative 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 ADU Law – </a:t>
            </a:r>
            <a:r>
              <a:rPr lang="en-US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Defining Characteristics</a:t>
            </a:r>
          </a:p>
          <a:p>
            <a:pPr lvl="1"/>
            <a:r>
              <a:rPr lang="en-US" dirty="0"/>
              <a:t>Independent living unit (sleeping, cooking, eating, sanitation)</a:t>
            </a:r>
          </a:p>
          <a:p>
            <a:pPr lvl="1"/>
            <a:r>
              <a:rPr lang="en-US" dirty="0"/>
              <a:t>Adequate water supply and sewage disposal required</a:t>
            </a:r>
          </a:p>
          <a:p>
            <a:pPr lvl="1"/>
            <a:r>
              <a:rPr lang="en-US" dirty="0"/>
              <a:t>Interior door between primary unit and ADU required</a:t>
            </a:r>
          </a:p>
          <a:p>
            <a:r>
              <a:rPr lang="en-US" sz="3100" dirty="0"/>
              <a:t>Municipal Role</a:t>
            </a:r>
          </a:p>
          <a:p>
            <a:pPr lvl="1"/>
            <a:r>
              <a:rPr lang="en-US" dirty="0"/>
              <a:t>Municipalities must allow an </a:t>
            </a:r>
            <a:r>
              <a:rPr lang="en-US" i="1" u="sng" dirty="0"/>
              <a:t>attached</a:t>
            </a:r>
            <a:r>
              <a:rPr lang="en-US" dirty="0"/>
              <a:t> ADU in any single-family zone by right, special exception, or conditional use permit</a:t>
            </a:r>
          </a:p>
          <a:p>
            <a:pPr lvl="1"/>
            <a:r>
              <a:rPr lang="en-US" dirty="0"/>
              <a:t>If the zoning ordinance is silent on ADUs, then they are allowed in any single-family home (regardless of zone) </a:t>
            </a:r>
          </a:p>
          <a:p>
            <a:pPr lvl="1"/>
            <a:r>
              <a:rPr lang="en-US" dirty="0"/>
              <a:t>Standards for a single-family home also apply to combined SF and ADU (e.g., setbacks and frontage)</a:t>
            </a:r>
          </a:p>
        </p:txBody>
      </p:sp>
    </p:spTree>
    <p:extLst>
      <p:ext uri="{BB962C8B-B14F-4D97-AF65-F5344CB8AC3E}">
        <p14:creationId xmlns:p14="http://schemas.microsoft.com/office/powerpoint/2010/main" val="36454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 – </a:t>
            </a:r>
            <a:r>
              <a:rPr lang="en-US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21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Municipality </a:t>
            </a:r>
            <a:r>
              <a:rPr lang="en-US" u="sng" dirty="0"/>
              <a:t>may </a:t>
            </a:r>
          </a:p>
          <a:p>
            <a:pPr lvl="1"/>
            <a:r>
              <a:rPr lang="en-US" dirty="0"/>
              <a:t>Require adequate parking to accommodate an </a:t>
            </a:r>
            <a:r>
              <a:rPr lang="en-US" dirty="0" err="1"/>
              <a:t>ADU</a:t>
            </a:r>
            <a:endParaRPr lang="en-US" dirty="0"/>
          </a:p>
          <a:p>
            <a:pPr lvl="1"/>
            <a:r>
              <a:rPr lang="en-US" dirty="0"/>
              <a:t>Require owner occupancy of one of the units (but can’t say which one)</a:t>
            </a:r>
          </a:p>
          <a:p>
            <a:pPr lvl="1"/>
            <a:r>
              <a:rPr lang="en-US" dirty="0"/>
              <a:t>Require demonstration that a unit is the owner’s </a:t>
            </a:r>
            <a:r>
              <a:rPr lang="en-US" dirty="0" smtClean="0"/>
              <a:t>principal place of residence</a:t>
            </a:r>
            <a:endParaRPr lang="en-US" dirty="0"/>
          </a:p>
          <a:p>
            <a:pPr lvl="1"/>
            <a:r>
              <a:rPr lang="en-US" dirty="0"/>
              <a:t>Control for architectural appearance (“look and feel”)</a:t>
            </a:r>
          </a:p>
          <a:p>
            <a:pPr lvl="1"/>
            <a:r>
              <a:rPr lang="en-US" dirty="0"/>
              <a:t>Limit the number of ADUs per single family dwelling</a:t>
            </a:r>
          </a:p>
          <a:p>
            <a:pPr lvl="1"/>
            <a:r>
              <a:rPr lang="en-US" dirty="0"/>
              <a:t>Limit the number of unrelated individuals that occupy a single unit (concern of college towns)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4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 – </a:t>
            </a:r>
            <a:r>
              <a:rPr lang="en-US" dirty="0"/>
              <a:t>Prohibitions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21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Municipality </a:t>
            </a:r>
            <a:r>
              <a:rPr lang="en-US" u="sng" dirty="0"/>
              <a:t>must not</a:t>
            </a:r>
          </a:p>
          <a:p>
            <a:pPr lvl="1"/>
            <a:r>
              <a:rPr lang="en-US" dirty="0"/>
              <a:t>Limit ADU to 1 bedroom</a:t>
            </a:r>
          </a:p>
          <a:p>
            <a:pPr lvl="1"/>
            <a:r>
              <a:rPr lang="en-US" dirty="0"/>
              <a:t>Require minimum size to be less than 750 </a:t>
            </a:r>
            <a:r>
              <a:rPr lang="en-US" dirty="0" err="1"/>
              <a:t>s.f.</a:t>
            </a:r>
            <a:endParaRPr lang="en-US" dirty="0"/>
          </a:p>
          <a:p>
            <a:pPr lvl="1"/>
            <a:r>
              <a:rPr lang="en-US" dirty="0"/>
              <a:t>Require </a:t>
            </a:r>
            <a:r>
              <a:rPr lang="en-US" dirty="0" smtClean="0"/>
              <a:t>a familial </a:t>
            </a:r>
            <a:r>
              <a:rPr lang="en-US" dirty="0"/>
              <a:t>relationship between </a:t>
            </a:r>
            <a:r>
              <a:rPr lang="en-US" dirty="0" smtClean="0"/>
              <a:t>the occupants </a:t>
            </a:r>
            <a:r>
              <a:rPr lang="en-US" dirty="0"/>
              <a:t>of principal dwelling and ADU</a:t>
            </a:r>
          </a:p>
          <a:p>
            <a:pPr lvl="1"/>
            <a:r>
              <a:rPr lang="en-US" dirty="0"/>
              <a:t>Require </a:t>
            </a:r>
            <a:r>
              <a:rPr lang="en-US" dirty="0" smtClean="0"/>
              <a:t>the interior door </a:t>
            </a:r>
            <a:r>
              <a:rPr lang="en-US" dirty="0"/>
              <a:t>between primary unit and ADU to remain unlocked</a:t>
            </a:r>
          </a:p>
          <a:p>
            <a:pPr lvl="1"/>
            <a:r>
              <a:rPr lang="en-US" dirty="0"/>
              <a:t>Require additional lot area or other dimensional standards for ADU (but it may increase lot size for a detached ADU)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6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House Built on Trust”</a:t>
            </a:r>
          </a:p>
          <a:p>
            <a:r>
              <a:rPr lang="en-US" dirty="0" smtClean="0"/>
              <a:t>Years of advocacy</a:t>
            </a:r>
          </a:p>
          <a:p>
            <a:r>
              <a:rPr lang="en-US" dirty="0" smtClean="0"/>
              <a:t>Development of collaborative relationships</a:t>
            </a:r>
          </a:p>
          <a:p>
            <a:pPr lvl="1"/>
            <a:r>
              <a:rPr lang="en-US" dirty="0" smtClean="0"/>
              <a:t>NH Business and Industry Association</a:t>
            </a:r>
          </a:p>
          <a:p>
            <a:pPr lvl="1"/>
            <a:r>
              <a:rPr lang="en-US" dirty="0" smtClean="0"/>
              <a:t>NH Home Builders, NH Realtors, AARP</a:t>
            </a:r>
          </a:p>
          <a:p>
            <a:pPr lvl="1"/>
            <a:r>
              <a:rPr lang="en-US" dirty="0" smtClean="0"/>
              <a:t>NH Municipal Association</a:t>
            </a:r>
          </a:p>
          <a:p>
            <a:pPr lvl="1"/>
            <a:r>
              <a:rPr lang="en-US" dirty="0" smtClean="0"/>
              <a:t>Communities of advocates</a:t>
            </a:r>
          </a:p>
          <a:p>
            <a:r>
              <a:rPr lang="en-US" dirty="0" smtClean="0"/>
              <a:t>Strike when opportunity presents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330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Ben Frost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bfrost@nhhfa.org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George Reagan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greagan@nhhfa.org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33008"/>
            <a:ext cx="3810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Housing Needs </a:t>
            </a:r>
            <a:r>
              <a:rPr lang="en-US" dirty="0"/>
              <a:t>&amp;</a:t>
            </a:r>
            <a:r>
              <a:rPr lang="en-US" dirty="0" smtClean="0"/>
              <a:t> Preferences in 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NH Center for Public Policy Studies 2014 reports:  “</a:t>
            </a:r>
            <a:r>
              <a:rPr lang="en-US" i="1" dirty="0"/>
              <a:t>Housing Needs and Preferences in New Hampshire” </a:t>
            </a:r>
          </a:p>
          <a:p>
            <a:pPr lvl="1"/>
            <a:r>
              <a:rPr lang="en-US" dirty="0"/>
              <a:t>Slower population growth; aging population</a:t>
            </a:r>
          </a:p>
          <a:p>
            <a:pPr lvl="1"/>
            <a:r>
              <a:rPr lang="en-US" dirty="0"/>
              <a:t>Mismatch of housing stock and needs and desires of changing population-young and old</a:t>
            </a:r>
          </a:p>
          <a:p>
            <a:pPr lvl="1"/>
            <a:r>
              <a:rPr lang="en-US" dirty="0"/>
              <a:t>Older adults want to “age in place” or “age in community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Expected Increase in Older Population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92238"/>
            <a:ext cx="777240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2438400"/>
            <a:ext cx="1600200" cy="3810000"/>
          </a:xfrm>
          <a:prstGeom prst="rect">
            <a:avLst/>
          </a:prstGeom>
          <a:solidFill>
            <a:srgbClr val="D5D1D1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658100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NH Center for Public Policy Studies, 2014; “Housing Needs and Preferences in New Hampshire.”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87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Median Age Belies Our Relative Youth</a:t>
            </a:r>
          </a:p>
        </p:txBody>
      </p:sp>
      <p:pic>
        <p:nvPicPr>
          <p:cNvPr id="4" name="Picture 2" descr="Counties With the Largest, Smallest Shares of Senio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4" b="3436"/>
          <a:stretch/>
        </p:blipFill>
        <p:spPr bwMode="auto">
          <a:xfrm>
            <a:off x="2697076" y="1600200"/>
            <a:ext cx="6446924" cy="52578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304800" y="2520077"/>
            <a:ext cx="22098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 </a:t>
            </a:r>
            <a:r>
              <a:rPr lang="en-US" b="1" dirty="0"/>
              <a:t>Median Age</a:t>
            </a:r>
          </a:p>
          <a:p>
            <a:pPr algn="ctr"/>
            <a:endParaRPr lang="en-US" b="1" dirty="0"/>
          </a:p>
          <a:p>
            <a:pPr>
              <a:tabLst>
                <a:tab pos="1947863" algn="r"/>
              </a:tabLst>
            </a:pPr>
            <a:r>
              <a:rPr lang="en-US" b="1" dirty="0"/>
              <a:t>1.   Maine 	</a:t>
            </a:r>
            <a:r>
              <a:rPr lang="en-US" b="1" dirty="0" smtClean="0"/>
              <a:t>44.6</a:t>
            </a:r>
            <a:endParaRPr lang="en-US" b="1" dirty="0"/>
          </a:p>
          <a:p>
            <a:pPr>
              <a:tabLst>
                <a:tab pos="1947863" algn="r"/>
              </a:tabLst>
            </a:pPr>
            <a:r>
              <a:rPr lang="en-US" b="1" dirty="0"/>
              <a:t>2.   NH 	</a:t>
            </a:r>
            <a:r>
              <a:rPr lang="en-US" b="1" dirty="0" smtClean="0"/>
              <a:t>43.0</a:t>
            </a:r>
            <a:endParaRPr lang="en-US" b="1" dirty="0"/>
          </a:p>
          <a:p>
            <a:pPr>
              <a:tabLst>
                <a:tab pos="1947863" algn="r"/>
              </a:tabLst>
            </a:pPr>
            <a:r>
              <a:rPr lang="en-US" b="1" dirty="0"/>
              <a:t>3</a:t>
            </a:r>
            <a:r>
              <a:rPr lang="en-US" b="1" dirty="0" smtClean="0"/>
              <a:t>.   </a:t>
            </a:r>
            <a:r>
              <a:rPr lang="en-US" b="1" dirty="0"/>
              <a:t>Vermont 	</a:t>
            </a:r>
            <a:r>
              <a:rPr lang="en-US" b="1" dirty="0" smtClean="0"/>
              <a:t>42.7</a:t>
            </a:r>
            <a:endParaRPr lang="en-US" b="1" dirty="0"/>
          </a:p>
          <a:p>
            <a:pPr>
              <a:tabLst>
                <a:tab pos="1947863" algn="r"/>
              </a:tabLst>
            </a:pPr>
            <a:r>
              <a:rPr lang="en-US" dirty="0"/>
              <a:t>4.   W. Virginia 	</a:t>
            </a:r>
            <a:r>
              <a:rPr lang="en-US" dirty="0" smtClean="0"/>
              <a:t>42.2</a:t>
            </a:r>
            <a:endParaRPr lang="en-US" dirty="0"/>
          </a:p>
          <a:p>
            <a:pPr>
              <a:tabLst>
                <a:tab pos="1947863" algn="r"/>
              </a:tabLst>
            </a:pPr>
            <a:r>
              <a:rPr lang="en-US" dirty="0"/>
              <a:t>5.   Florida	</a:t>
            </a:r>
            <a:r>
              <a:rPr lang="en-US" dirty="0" smtClean="0"/>
              <a:t>42.1</a:t>
            </a:r>
            <a:endParaRPr lang="en-US" dirty="0"/>
          </a:p>
          <a:p>
            <a:pPr>
              <a:tabLst>
                <a:tab pos="1947863" algn="r"/>
              </a:tabLst>
            </a:pPr>
            <a:r>
              <a:rPr lang="en-US" dirty="0"/>
              <a:t>…</a:t>
            </a:r>
          </a:p>
          <a:p>
            <a:pPr marL="342900" indent="-342900">
              <a:buFont typeface="+mj-lt"/>
              <a:buAutoNum type="arabicPeriod" startAt="50"/>
              <a:tabLst>
                <a:tab pos="1947863" algn="r"/>
              </a:tabLst>
            </a:pPr>
            <a:r>
              <a:rPr lang="en-US" dirty="0"/>
              <a:t>Utah	</a:t>
            </a:r>
            <a:r>
              <a:rPr lang="en-US" dirty="0" smtClean="0"/>
              <a:t>30.8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258" y="5072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American Community Survey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67400" y="2020669"/>
            <a:ext cx="3048000" cy="646331"/>
            <a:chOff x="5867400" y="2020669"/>
            <a:chExt cx="3048000" cy="646331"/>
          </a:xfrm>
        </p:grpSpPr>
        <p:sp>
          <p:nvSpPr>
            <p:cNvPr id="7" name="Rectangular Callout 6"/>
            <p:cNvSpPr/>
            <p:nvPr/>
          </p:nvSpPr>
          <p:spPr>
            <a:xfrm>
              <a:off x="5867400" y="2020669"/>
              <a:ext cx="3048000" cy="646331"/>
            </a:xfrm>
            <a:prstGeom prst="wedgeRectCallout">
              <a:avLst>
                <a:gd name="adj1" fmla="val 36399"/>
                <a:gd name="adj2" fmla="val 117975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3600" y="2020669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By this measure, </a:t>
              </a:r>
              <a:r>
                <a:rPr lang="en-US" sz="1600" dirty="0" smtClean="0"/>
                <a:t>the region </a:t>
              </a:r>
              <a:r>
                <a:rPr lang="en-US" sz="1600" dirty="0"/>
                <a:t>is closer to the middle of the pack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 rot="2275427">
            <a:off x="5274554" y="1891784"/>
            <a:ext cx="573167" cy="499408"/>
          </a:xfrm>
          <a:prstGeom prst="rightArrow">
            <a:avLst>
              <a:gd name="adj1" fmla="val 35639"/>
              <a:gd name="adj2" fmla="val 39795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housing implications of these demographic changes?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house an aging population</a:t>
            </a:r>
          </a:p>
          <a:p>
            <a:pPr lvl="1"/>
            <a:r>
              <a:rPr lang="en-US" dirty="0"/>
              <a:t>We need to attract and retain a younger workforce</a:t>
            </a:r>
          </a:p>
          <a:p>
            <a:r>
              <a:rPr lang="en-US" dirty="0"/>
              <a:t>What are the policy implications of these demographic changes?</a:t>
            </a:r>
          </a:p>
          <a:p>
            <a:r>
              <a:rPr lang="en-US" dirty="0"/>
              <a:t>Do these different populations want the same (or similar) things?</a:t>
            </a:r>
          </a:p>
        </p:txBody>
      </p:sp>
    </p:spTree>
    <p:extLst>
      <p:ext uri="{BB962C8B-B14F-4D97-AF65-F5344CB8AC3E}">
        <p14:creationId xmlns:p14="http://schemas.microsoft.com/office/powerpoint/2010/main" val="17001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Rents in NH: Up, Up,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562100"/>
            <a:ext cx="851916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 Vacancy Rate: Down, Down,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049984"/>
            <a:ext cx="8153400" cy="359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36634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2017: 1.7%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75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Home Prices Have Recovered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6277" y="1790700"/>
            <a:ext cx="866614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NH Inventory Is Plummeting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69147" y="1600200"/>
            <a:ext cx="74406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831</Words>
  <Application>Microsoft Macintosh PowerPoint</Application>
  <PresentationFormat>On-screen Show (4:3)</PresentationFormat>
  <Paragraphs>139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Wingdings 2</vt:lpstr>
      <vt:lpstr>Median</vt:lpstr>
      <vt:lpstr>NEW RULES FOR  accessory dwellings  IN NEW HAMPSHIRE</vt:lpstr>
      <vt:lpstr>Housing Needs &amp; Preferences in NH</vt:lpstr>
      <vt:lpstr>Expected Increase in Older Population</vt:lpstr>
      <vt:lpstr>Median Age Belies Our Relative Youth</vt:lpstr>
      <vt:lpstr>What Does It Mean?</vt:lpstr>
      <vt:lpstr>Rents in NH: Up, Up, Up</vt:lpstr>
      <vt:lpstr>NH Vacancy Rate: Down, Down, Down</vt:lpstr>
      <vt:lpstr>NH Home Prices Have Recovered</vt:lpstr>
      <vt:lpstr>But NH Inventory Is Plummeting</vt:lpstr>
      <vt:lpstr>ADUs – What Are They?</vt:lpstr>
      <vt:lpstr>Benefits of ADUs</vt:lpstr>
      <vt:lpstr>ADUs – Out West</vt:lpstr>
      <vt:lpstr>ADUs – Close to Home</vt:lpstr>
      <vt:lpstr>NH ADU Law’s “Back Story”</vt:lpstr>
      <vt:lpstr>NH ADU Law – The Basics</vt:lpstr>
      <vt:lpstr>NH ADU Law – Options</vt:lpstr>
      <vt:lpstr>NH ADU Law – Prohibitions</vt:lpstr>
      <vt:lpstr>How Did This Happen?</vt:lpstr>
      <vt:lpstr>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Frost</dc:creator>
  <cp:lastModifiedBy>Microsoft Office User</cp:lastModifiedBy>
  <cp:revision>310</cp:revision>
  <cp:lastPrinted>2016-10-12T19:51:42Z</cp:lastPrinted>
  <dcterms:created xsi:type="dcterms:W3CDTF">2014-02-18T01:38:09Z</dcterms:created>
  <dcterms:modified xsi:type="dcterms:W3CDTF">2017-11-28T03:45:33Z</dcterms:modified>
</cp:coreProperties>
</file>