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rels" ContentType="application/vnd.openxmlformats-package.relationships+xml"/>
  <Default Extension="wdp" ContentType="image/vnd.ms-photo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3.xml" ContentType="application/vnd.openxmlformats-officedocument.theme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theme/theme4.xml" ContentType="application/vnd.openxmlformats-officedocument.theme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theme/theme5.xml" ContentType="application/vnd.openxmlformats-officedocument.theme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media/image7.jpg" ContentType="image/jpg"/>
  <Override PartName="/ppt/media/image8.jpg" ContentType="image/jpg"/>
  <Override PartName="/ppt/notesSlides/notesSlide3.xml" ContentType="application/vnd.openxmlformats-officedocument.presentationml.notesSlide+xml"/>
  <Override PartName="/ppt/media/image16.jpg" ContentType="image/jpg"/>
  <Override PartName="/ppt/notesSlides/notesSlide4.xml" ContentType="application/vnd.openxmlformats-officedocument.presentationml.notesSlide+xml"/>
  <Override PartName="/ppt/media/image17.jpg" ContentType="image/jpg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4" Type="http://schemas.openxmlformats.org/officeDocument/2006/relationships/custom-properties" Target="docProps/custom.xml"/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6" r:id="rId1"/>
    <p:sldMasterId id="2147483678" r:id="rId2"/>
    <p:sldMasterId id="2147483690" r:id="rId3"/>
    <p:sldMasterId id="2147483702" r:id="rId4"/>
    <p:sldMasterId id="2147483715" r:id="rId5"/>
    <p:sldMasterId id="2147483727" r:id="rId6"/>
  </p:sldMasterIdLst>
  <p:notesMasterIdLst>
    <p:notesMasterId r:id="rId56"/>
  </p:notesMasterIdLst>
  <p:sldIdLst>
    <p:sldId id="256" r:id="rId7"/>
    <p:sldId id="328" r:id="rId8"/>
    <p:sldId id="258" r:id="rId9"/>
    <p:sldId id="257" r:id="rId10"/>
    <p:sldId id="327" r:id="rId11"/>
    <p:sldId id="333" r:id="rId12"/>
    <p:sldId id="307" r:id="rId13"/>
    <p:sldId id="335" r:id="rId14"/>
    <p:sldId id="345" r:id="rId15"/>
    <p:sldId id="355" r:id="rId16"/>
    <p:sldId id="356" r:id="rId17"/>
    <p:sldId id="357" r:id="rId18"/>
    <p:sldId id="358" r:id="rId19"/>
    <p:sldId id="359" r:id="rId20"/>
    <p:sldId id="360" r:id="rId21"/>
    <p:sldId id="361" r:id="rId22"/>
    <p:sldId id="424" r:id="rId23"/>
    <p:sldId id="363" r:id="rId24"/>
    <p:sldId id="364" r:id="rId25"/>
    <p:sldId id="395" r:id="rId26"/>
    <p:sldId id="396" r:id="rId27"/>
    <p:sldId id="397" r:id="rId28"/>
    <p:sldId id="398" r:id="rId29"/>
    <p:sldId id="399" r:id="rId30"/>
    <p:sldId id="400" r:id="rId31"/>
    <p:sldId id="401" r:id="rId32"/>
    <p:sldId id="402" r:id="rId33"/>
    <p:sldId id="403" r:id="rId34"/>
    <p:sldId id="404" r:id="rId35"/>
    <p:sldId id="405" r:id="rId36"/>
    <p:sldId id="406" r:id="rId37"/>
    <p:sldId id="407" r:id="rId38"/>
    <p:sldId id="408" r:id="rId39"/>
    <p:sldId id="409" r:id="rId40"/>
    <p:sldId id="410" r:id="rId41"/>
    <p:sldId id="411" r:id="rId42"/>
    <p:sldId id="412" r:id="rId43"/>
    <p:sldId id="413" r:id="rId44"/>
    <p:sldId id="414" r:id="rId45"/>
    <p:sldId id="415" r:id="rId46"/>
    <p:sldId id="416" r:id="rId47"/>
    <p:sldId id="417" r:id="rId48"/>
    <p:sldId id="418" r:id="rId49"/>
    <p:sldId id="419" r:id="rId50"/>
    <p:sldId id="420" r:id="rId51"/>
    <p:sldId id="421" r:id="rId52"/>
    <p:sldId id="422" r:id="rId53"/>
    <p:sldId id="331" r:id="rId54"/>
    <p:sldId id="332" r:id="rId55"/>
  </p:sldIdLst>
  <p:sldSz cx="9144000" cy="6858000" type="screen4x3"/>
  <p:notesSz cx="12192000" cy="6858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4007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>
    <p:restoredLeft sz="15620"/>
    <p:restoredTop sz="94660"/>
  </p:normalViewPr>
  <p:slideViewPr>
    <p:cSldViewPr>
      <p:cViewPr>
        <p:scale>
          <a:sx n="50" d="100"/>
          <a:sy n="50" d="100"/>
        </p:scale>
        <p:origin x="-4016" y="-1160"/>
      </p:cViewPr>
      <p:guideLst>
        <p:guide orient="horz" pos="2880"/>
        <p:guide pos="162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7.xml"/><Relationship Id="rId14" Type="http://schemas.openxmlformats.org/officeDocument/2006/relationships/slide" Target="slides/slide8.xml"/><Relationship Id="rId15" Type="http://schemas.openxmlformats.org/officeDocument/2006/relationships/slide" Target="slides/slide9.xml"/><Relationship Id="rId16" Type="http://schemas.openxmlformats.org/officeDocument/2006/relationships/slide" Target="slides/slide10.xml"/><Relationship Id="rId17" Type="http://schemas.openxmlformats.org/officeDocument/2006/relationships/slide" Target="slides/slide11.xml"/><Relationship Id="rId18" Type="http://schemas.openxmlformats.org/officeDocument/2006/relationships/slide" Target="slides/slide12.xml"/><Relationship Id="rId19" Type="http://schemas.openxmlformats.org/officeDocument/2006/relationships/slide" Target="slides/slide13.xml"/><Relationship Id="rId50" Type="http://schemas.openxmlformats.org/officeDocument/2006/relationships/slide" Target="slides/slide44.xml"/><Relationship Id="rId51" Type="http://schemas.openxmlformats.org/officeDocument/2006/relationships/slide" Target="slides/slide45.xml"/><Relationship Id="rId52" Type="http://schemas.openxmlformats.org/officeDocument/2006/relationships/slide" Target="slides/slide46.xml"/><Relationship Id="rId53" Type="http://schemas.openxmlformats.org/officeDocument/2006/relationships/slide" Target="slides/slide47.xml"/><Relationship Id="rId54" Type="http://schemas.openxmlformats.org/officeDocument/2006/relationships/slide" Target="slides/slide48.xml"/><Relationship Id="rId55" Type="http://schemas.openxmlformats.org/officeDocument/2006/relationships/slide" Target="slides/slide49.xml"/><Relationship Id="rId56" Type="http://schemas.openxmlformats.org/officeDocument/2006/relationships/notesMaster" Target="notesMasters/notesMaster1.xml"/><Relationship Id="rId57" Type="http://schemas.openxmlformats.org/officeDocument/2006/relationships/printerSettings" Target="printerSettings/printerSettings1.bin"/><Relationship Id="rId58" Type="http://schemas.openxmlformats.org/officeDocument/2006/relationships/presProps" Target="presProps.xml"/><Relationship Id="rId59" Type="http://schemas.openxmlformats.org/officeDocument/2006/relationships/viewProps" Target="viewProps.xml"/><Relationship Id="rId40" Type="http://schemas.openxmlformats.org/officeDocument/2006/relationships/slide" Target="slides/slide34.xml"/><Relationship Id="rId41" Type="http://schemas.openxmlformats.org/officeDocument/2006/relationships/slide" Target="slides/slide35.xml"/><Relationship Id="rId42" Type="http://schemas.openxmlformats.org/officeDocument/2006/relationships/slide" Target="slides/slide36.xml"/><Relationship Id="rId43" Type="http://schemas.openxmlformats.org/officeDocument/2006/relationships/slide" Target="slides/slide37.xml"/><Relationship Id="rId44" Type="http://schemas.openxmlformats.org/officeDocument/2006/relationships/slide" Target="slides/slide38.xml"/><Relationship Id="rId45" Type="http://schemas.openxmlformats.org/officeDocument/2006/relationships/slide" Target="slides/slide39.xml"/><Relationship Id="rId46" Type="http://schemas.openxmlformats.org/officeDocument/2006/relationships/slide" Target="slides/slide40.xml"/><Relationship Id="rId47" Type="http://schemas.openxmlformats.org/officeDocument/2006/relationships/slide" Target="slides/slide41.xml"/><Relationship Id="rId48" Type="http://schemas.openxmlformats.org/officeDocument/2006/relationships/slide" Target="slides/slide42.xml"/><Relationship Id="rId49" Type="http://schemas.openxmlformats.org/officeDocument/2006/relationships/slide" Target="slides/slide43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Master" Target="slideMasters/slideMaster3.xml"/><Relationship Id="rId4" Type="http://schemas.openxmlformats.org/officeDocument/2006/relationships/slideMaster" Target="slideMasters/slideMaster4.xml"/><Relationship Id="rId5" Type="http://schemas.openxmlformats.org/officeDocument/2006/relationships/slideMaster" Target="slideMasters/slideMaster5.xml"/><Relationship Id="rId6" Type="http://schemas.openxmlformats.org/officeDocument/2006/relationships/slideMaster" Target="slideMasters/slideMaster6.xml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9" Type="http://schemas.openxmlformats.org/officeDocument/2006/relationships/slide" Target="slides/slide3.xml"/><Relationship Id="rId30" Type="http://schemas.openxmlformats.org/officeDocument/2006/relationships/slide" Target="slides/slide24.xml"/><Relationship Id="rId31" Type="http://schemas.openxmlformats.org/officeDocument/2006/relationships/slide" Target="slides/slide25.xml"/><Relationship Id="rId32" Type="http://schemas.openxmlformats.org/officeDocument/2006/relationships/slide" Target="slides/slide26.xml"/><Relationship Id="rId33" Type="http://schemas.openxmlformats.org/officeDocument/2006/relationships/slide" Target="slides/slide27.xml"/><Relationship Id="rId34" Type="http://schemas.openxmlformats.org/officeDocument/2006/relationships/slide" Target="slides/slide28.xml"/><Relationship Id="rId35" Type="http://schemas.openxmlformats.org/officeDocument/2006/relationships/slide" Target="slides/slide29.xml"/><Relationship Id="rId36" Type="http://schemas.openxmlformats.org/officeDocument/2006/relationships/slide" Target="slides/slide30.xml"/><Relationship Id="rId37" Type="http://schemas.openxmlformats.org/officeDocument/2006/relationships/slide" Target="slides/slide31.xml"/><Relationship Id="rId38" Type="http://schemas.openxmlformats.org/officeDocument/2006/relationships/slide" Target="slides/slide32.xml"/><Relationship Id="rId39" Type="http://schemas.openxmlformats.org/officeDocument/2006/relationships/slide" Target="slides/slide33.xml"/><Relationship Id="rId20" Type="http://schemas.openxmlformats.org/officeDocument/2006/relationships/slide" Target="slides/slide14.xml"/><Relationship Id="rId21" Type="http://schemas.openxmlformats.org/officeDocument/2006/relationships/slide" Target="slides/slide15.xml"/><Relationship Id="rId22" Type="http://schemas.openxmlformats.org/officeDocument/2006/relationships/slide" Target="slides/slide16.xml"/><Relationship Id="rId23" Type="http://schemas.openxmlformats.org/officeDocument/2006/relationships/slide" Target="slides/slide17.xml"/><Relationship Id="rId24" Type="http://schemas.openxmlformats.org/officeDocument/2006/relationships/slide" Target="slides/slide18.xml"/><Relationship Id="rId25" Type="http://schemas.openxmlformats.org/officeDocument/2006/relationships/slide" Target="slides/slide19.xml"/><Relationship Id="rId26" Type="http://schemas.openxmlformats.org/officeDocument/2006/relationships/slide" Target="slides/slide20.xml"/><Relationship Id="rId27" Type="http://schemas.openxmlformats.org/officeDocument/2006/relationships/slide" Target="slides/slide21.xml"/><Relationship Id="rId28" Type="http://schemas.openxmlformats.org/officeDocument/2006/relationships/slide" Target="slides/slide22.xml"/><Relationship Id="rId29" Type="http://schemas.openxmlformats.org/officeDocument/2006/relationships/slide" Target="slides/slide23.xml"/><Relationship Id="rId60" Type="http://schemas.openxmlformats.org/officeDocument/2006/relationships/theme" Target="theme/theme1.xml"/><Relationship Id="rId61" Type="http://schemas.openxmlformats.org/officeDocument/2006/relationships/tableStyles" Target="tableStyles.xml"/><Relationship Id="rId10" Type="http://schemas.openxmlformats.org/officeDocument/2006/relationships/slide" Target="slides/slide4.xml"/><Relationship Id="rId11" Type="http://schemas.openxmlformats.org/officeDocument/2006/relationships/slide" Target="slides/slide5.xml"/><Relationship Id="rId12" Type="http://schemas.openxmlformats.org/officeDocument/2006/relationships/slide" Target="slides/slide6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52832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6905625" y="0"/>
            <a:ext cx="52832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8ABD6EA-8AB3-2448-98F0-A5D66E7DDD40}" type="datetimeFigureOut">
              <a:rPr lang="en-US" smtClean="0"/>
              <a:t>7/23/17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381500" y="514350"/>
            <a:ext cx="3429000" cy="2571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1219200" y="3257550"/>
            <a:ext cx="9753600" cy="30861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52832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6905625" y="6513513"/>
            <a:ext cx="52832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9FE2418-C8C4-6F41-A35B-F86FEA702E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27225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0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1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2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3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4.xml"/></Relationships>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5.xml"/></Relationships>
</file>

<file path=ppt/notesSlides/_rels/notesSlide2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8.xml"/></Relationships>
</file>

<file path=ppt/notesSlides/_rels/notesSlide2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9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FE8258-D35F-4B2B-9E31-952CF3BA2EF4}" type="slidenum">
              <a:rPr lang="en-US" smtClean="0">
                <a:solidFill>
                  <a:prstClr val="black"/>
                </a:solidFill>
                <a:latin typeface="Calibri"/>
              </a:rPr>
              <a:pPr/>
              <a:t>20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78364163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FE8258-D35F-4B2B-9E31-952CF3BA2EF4}" type="slidenum">
              <a:rPr lang="en-US" smtClean="0">
                <a:solidFill>
                  <a:prstClr val="black"/>
                </a:solidFill>
                <a:latin typeface="Calibri"/>
              </a:rPr>
              <a:pPr/>
              <a:t>21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10699335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FE8258-D35F-4B2B-9E31-952CF3BA2EF4}" type="slidenum">
              <a:rPr lang="en-US" smtClean="0">
                <a:solidFill>
                  <a:prstClr val="black"/>
                </a:solidFill>
                <a:latin typeface="Calibri"/>
              </a:rPr>
              <a:pPr/>
              <a:t>22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07336127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000" dirty="0"/>
              <a:t>Neighborhood: Hawkins View, Eugene, OR</a:t>
            </a:r>
          </a:p>
          <a:p>
            <a:r>
              <a:rPr lang="en-US" sz="1000" dirty="0"/>
              <a:t>Type: addition to primary dwelling</a:t>
            </a:r>
          </a:p>
          <a:p>
            <a:r>
              <a:rPr lang="en-US" sz="1000" dirty="0"/>
              <a:t>Anticipated Use: owner’s mother’s primary residence</a:t>
            </a:r>
          </a:p>
          <a:p>
            <a:r>
              <a:rPr lang="en-US" sz="1000" dirty="0"/>
              <a:t>Square Footage: 785</a:t>
            </a:r>
          </a:p>
          <a:p>
            <a:r>
              <a:rPr lang="en-US" sz="1000" dirty="0"/>
              <a:t>Year Built: 2007</a:t>
            </a:r>
          </a:p>
          <a:p>
            <a:r>
              <a:rPr lang="en-US" sz="1000" dirty="0"/>
              <a:t>Owner: Bob Harris</a:t>
            </a:r>
          </a:p>
          <a:p>
            <a:r>
              <a:rPr lang="en-US" sz="1000" dirty="0"/>
              <a:t>Total Cost: $170,000 (construction included remodel and landscaping of main house, </a:t>
            </a:r>
            <a:r>
              <a:rPr lang="en-US" sz="1000" dirty="0" err="1"/>
              <a:t>resdesign</a:t>
            </a:r>
            <a:r>
              <a:rPr lang="en-US" sz="1000" dirty="0"/>
              <a:t> of deck, and new appliances so it is difficult to split out the cost of the SDU)</a:t>
            </a:r>
          </a:p>
          <a:p>
            <a:endParaRPr lang="en-US" sz="1000" dirty="0"/>
          </a:p>
          <a:p>
            <a:r>
              <a:rPr lang="en-US" sz="1000" dirty="0"/>
              <a:t>Neighborhood: Irvington, Portland, OR</a:t>
            </a:r>
          </a:p>
          <a:p>
            <a:r>
              <a:rPr lang="en-US" sz="1000" dirty="0"/>
              <a:t>Type: detached garage conversion</a:t>
            </a:r>
          </a:p>
          <a:p>
            <a:r>
              <a:rPr lang="en-US" sz="1000" dirty="0"/>
              <a:t>Use: short-term rental</a:t>
            </a:r>
          </a:p>
          <a:p>
            <a:r>
              <a:rPr lang="en-US" sz="1000" dirty="0"/>
              <a:t>Square Footage: 440</a:t>
            </a:r>
          </a:p>
          <a:p>
            <a:r>
              <a:rPr lang="en-US" sz="1000" dirty="0"/>
              <a:t>Year Built: 1991</a:t>
            </a:r>
          </a:p>
          <a:p>
            <a:r>
              <a:rPr lang="en-US" sz="1000" dirty="0"/>
              <a:t>Conversion Year: 2015</a:t>
            </a:r>
          </a:p>
          <a:p>
            <a:r>
              <a:rPr lang="en-US" sz="1000" dirty="0"/>
              <a:t>Owners: Barbara </a:t>
            </a:r>
            <a:r>
              <a:rPr lang="en-US" sz="1000" dirty="0" err="1"/>
              <a:t>Gundle</a:t>
            </a:r>
            <a:endParaRPr lang="en-US" sz="1000" dirty="0"/>
          </a:p>
          <a:p>
            <a:r>
              <a:rPr lang="en-US" sz="1000"/>
              <a:t>Total </a:t>
            </a:r>
            <a:r>
              <a:rPr lang="en-US" sz="1000" dirty="0"/>
              <a:t>Cost: </a:t>
            </a:r>
            <a:r>
              <a:rPr lang="en-US" sz="1000"/>
              <a:t>$160,000</a:t>
            </a:r>
            <a:endParaRPr lang="en-US" sz="1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FE8258-D35F-4B2B-9E31-952CF3BA2EF4}" type="slidenum">
              <a:rPr lang="en-US" smtClean="0">
                <a:solidFill>
                  <a:prstClr val="black"/>
                </a:solidFill>
                <a:latin typeface="Calibri"/>
              </a:rPr>
              <a:pPr/>
              <a:t>23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10699335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FE8258-D35F-4B2B-9E31-952CF3BA2EF4}" type="slidenum">
              <a:rPr lang="en-US" smtClean="0">
                <a:solidFill>
                  <a:prstClr val="black"/>
                </a:solidFill>
                <a:latin typeface="Calibri"/>
              </a:rPr>
              <a:pPr/>
              <a:t>24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53293794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Village</a:t>
            </a:r>
            <a:r>
              <a:rPr lang="en-US" baseline="0" dirty="0"/>
              <a:t> of Euclid OH v. Ambler Realty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FE8258-D35F-4B2B-9E31-952CF3BA2EF4}" type="slidenum">
              <a:rPr lang="en-US" smtClean="0">
                <a:solidFill>
                  <a:prstClr val="black"/>
                </a:solidFill>
                <a:latin typeface="Calibri"/>
              </a:rPr>
              <a:pPr/>
              <a:t>25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2683076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FE8258-D35F-4B2B-9E31-952CF3BA2EF4}" type="slidenum">
              <a:rPr lang="en-US" smtClean="0">
                <a:solidFill>
                  <a:prstClr val="black"/>
                </a:solidFill>
                <a:latin typeface="Calibri"/>
              </a:rPr>
              <a:pPr/>
              <a:t>26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41794608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Who will win in fair and open competition? (“Follow the money…”)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FE8258-D35F-4B2B-9E31-952CF3BA2EF4}" type="slidenum">
              <a:rPr lang="en-US" smtClean="0">
                <a:solidFill>
                  <a:prstClr val="black"/>
                </a:solidFill>
                <a:latin typeface="Calibri"/>
              </a:rPr>
              <a:pPr/>
              <a:t>27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32685476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FE8258-D35F-4B2B-9E31-952CF3BA2EF4}" type="slidenum">
              <a:rPr lang="en-US" smtClean="0">
                <a:solidFill>
                  <a:prstClr val="black"/>
                </a:solidFill>
                <a:latin typeface="Calibri"/>
              </a:rPr>
              <a:pPr/>
              <a:t>29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19874369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FE8258-D35F-4B2B-9E31-952CF3BA2EF4}" type="slidenum">
              <a:rPr lang="en-US" smtClean="0">
                <a:solidFill>
                  <a:prstClr val="black"/>
                </a:solidFill>
                <a:latin typeface="Calibri"/>
              </a:rPr>
              <a:pPr/>
              <a:t>30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10699335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FE8258-D35F-4B2B-9E31-952CF3BA2EF4}" type="slidenum">
              <a:rPr lang="en-US" smtClean="0">
                <a:solidFill>
                  <a:prstClr val="black"/>
                </a:solidFill>
                <a:latin typeface="Calibri"/>
              </a:rPr>
              <a:pPr/>
              <a:t>31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10699335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FE8258-D35F-4B2B-9E31-952CF3BA2EF4}" type="slidenum">
              <a:rPr lang="en-US" smtClean="0">
                <a:solidFill>
                  <a:prstClr val="black"/>
                </a:solidFill>
                <a:latin typeface="Calibri"/>
              </a:rPr>
              <a:pPr/>
              <a:t>32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10699335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FE8258-D35F-4B2B-9E31-952CF3BA2EF4}" type="slidenum">
              <a:rPr lang="en-US" smtClean="0">
                <a:solidFill>
                  <a:prstClr val="black"/>
                </a:solidFill>
                <a:latin typeface="Calibri"/>
              </a:rPr>
              <a:pPr/>
              <a:t>33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106993357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FE8258-D35F-4B2B-9E31-952CF3BA2EF4}" type="slidenum">
              <a:rPr lang="en-US" smtClean="0">
                <a:solidFill>
                  <a:prstClr val="black"/>
                </a:solidFill>
                <a:latin typeface="Calibri"/>
              </a:rPr>
              <a:pPr/>
              <a:t>34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961882219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FE8258-D35F-4B2B-9E31-952CF3BA2EF4}" type="slidenum">
              <a:rPr lang="en-US" smtClean="0">
                <a:solidFill>
                  <a:prstClr val="black"/>
                </a:solidFill>
                <a:latin typeface="Calibri"/>
              </a:rPr>
              <a:pPr/>
              <a:t>35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81713804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Every homesharing arrangement is unique, depending on the needs, time, and abilities of the people involved.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9A096E-5CB1-4BDE-8A6E-4FBC034198C7}" type="slidenum">
              <a:rPr lang="en-US" smtClean="0">
                <a:solidFill>
                  <a:prstClr val="black"/>
                </a:solidFill>
                <a:latin typeface="Calibri"/>
              </a:rPr>
              <a:pPr/>
              <a:t>11</a:t>
            </a:fld>
            <a:endParaRPr lang="en-US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68721469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Service can include meal preparation, yard work, walking the dog or computer help just to name a few.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9A096E-5CB1-4BDE-8A6E-4FBC034198C7}" type="slidenum">
              <a:rPr lang="en-US" smtClean="0">
                <a:solidFill>
                  <a:prstClr val="black"/>
                </a:solidFill>
                <a:latin typeface="Calibri"/>
              </a:rPr>
              <a:pPr/>
              <a:t>12</a:t>
            </a:fld>
            <a:endParaRPr lang="en-US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415942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Relationship Id="rId2" Type="http://schemas.openxmlformats.org/officeDocument/2006/relationships/image" Target="../media/image3.jpg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hape 18"/>
          <p:cNvSpPr txBox="1">
            <a:spLocks noGrp="1"/>
          </p:cNvSpPr>
          <p:nvPr>
            <p:ph type="title"/>
          </p:nvPr>
        </p:nvSpPr>
        <p:spPr>
          <a:xfrm>
            <a:off x="628662" y="365124"/>
            <a:ext cx="7886699" cy="132556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19" name="Shape 19"/>
          <p:cNvSpPr txBox="1">
            <a:spLocks noGrp="1"/>
          </p:cNvSpPr>
          <p:nvPr>
            <p:ph type="body" idx="1"/>
          </p:nvPr>
        </p:nvSpPr>
        <p:spPr>
          <a:xfrm>
            <a:off x="628662" y="1825625"/>
            <a:ext cx="7886699" cy="435133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28600" marR="0" lvl="0" indent="-5080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1000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685800" marR="0" lvl="1" indent="-762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1016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0" name="Shape 20"/>
          <p:cNvSpPr txBox="1">
            <a:spLocks noGrp="1"/>
          </p:cNvSpPr>
          <p:nvPr>
            <p:ph type="dt" idx="10"/>
          </p:nvPr>
        </p:nvSpPr>
        <p:spPr>
          <a:xfrm>
            <a:off x="628662" y="6356356"/>
            <a:ext cx="20573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1" name="Shape 21"/>
          <p:cNvSpPr txBox="1">
            <a:spLocks noGrp="1"/>
          </p:cNvSpPr>
          <p:nvPr>
            <p:ph type="ftr" idx="11"/>
          </p:nvPr>
        </p:nvSpPr>
        <p:spPr>
          <a:xfrm>
            <a:off x="3028950" y="6356356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2" name="Shape 22"/>
          <p:cNvSpPr txBox="1">
            <a:spLocks noGrp="1"/>
          </p:cNvSpPr>
          <p:nvPr>
            <p:ph type="sldNum" idx="12"/>
          </p:nvPr>
        </p:nvSpPr>
        <p:spPr>
          <a:xfrm>
            <a:off x="6457962" y="6356356"/>
            <a:ext cx="20573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algn="r">
              <a:buSzPct val="25000"/>
            </a:pPr>
            <a:fld id="{00000000-1234-1234-1234-123412341234}" type="slidenum">
              <a:rPr lang="en-US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pPr algn="r">
                <a:buSzPct val="25000"/>
              </a:pPr>
              <a:t>‹#›</a:t>
            </a:fld>
            <a:endParaRPr lang="en-US"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B2EBFC-AB8C-A740-8B0F-222D27546883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7/23/17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E96CB8-4439-D048-BFA7-9612AA158589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309647460"/>
      </p:ext>
    </p:extLst>
  </p:cSld>
  <p:clrMapOvr>
    <a:masterClrMapping/>
  </p:clrMapOvr>
  <p:transition xmlns:p14="http://schemas.microsoft.com/office/powerpoint/2010/main" spd="slow">
    <p:wipe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B2EBFC-AB8C-A740-8B0F-222D27546883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7/23/17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E96CB8-4439-D048-BFA7-9612AA158589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658141494"/>
      </p:ext>
    </p:extLst>
  </p:cSld>
  <p:clrMapOvr>
    <a:masterClrMapping/>
  </p:clrMapOvr>
  <p:transition xmlns:p14="http://schemas.microsoft.com/office/powerpoint/2010/main" spd="slow">
    <p:wipe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B2EBFC-AB8C-A740-8B0F-222D27546883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7/23/17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E96CB8-4439-D048-BFA7-9612AA158589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776507867"/>
      </p:ext>
    </p:extLst>
  </p:cSld>
  <p:clrMapOvr>
    <a:masterClrMapping/>
  </p:clrMapOvr>
  <p:transition xmlns:p14="http://schemas.microsoft.com/office/powerpoint/2010/main" spd="slow">
    <p:wipe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B2EBFC-AB8C-A740-8B0F-222D27546883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7/23/17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E96CB8-4439-D048-BFA7-9612AA158589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644197834"/>
      </p:ext>
    </p:extLst>
  </p:cSld>
  <p:clrMapOvr>
    <a:masterClrMapping/>
  </p:clrMapOvr>
  <p:transition xmlns:p14="http://schemas.microsoft.com/office/powerpoint/2010/main" spd="slow">
    <p:wipe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B2EBFC-AB8C-A740-8B0F-222D27546883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7/23/17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E96CB8-4439-D048-BFA7-9612AA158589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217344495"/>
      </p:ext>
    </p:extLst>
  </p:cSld>
  <p:clrMapOvr>
    <a:masterClrMapping/>
  </p:clrMapOvr>
  <p:transition xmlns:p14="http://schemas.microsoft.com/office/powerpoint/2010/main" spd="slow">
    <p:wipe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B2EBFC-AB8C-A740-8B0F-222D27546883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7/23/17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E96CB8-4439-D048-BFA7-9612AA158589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692206535"/>
      </p:ext>
    </p:extLst>
  </p:cSld>
  <p:clrMapOvr>
    <a:masterClrMapping/>
  </p:clrMapOvr>
  <p:transition xmlns:p14="http://schemas.microsoft.com/office/powerpoint/2010/main" spd="slow">
    <p:wipe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B2EBFC-AB8C-A740-8B0F-222D27546883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7/23/17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E96CB8-4439-D048-BFA7-9612AA158589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127205850"/>
      </p:ext>
    </p:extLst>
  </p:cSld>
  <p:clrMapOvr>
    <a:masterClrMapping/>
  </p:clrMapOvr>
  <p:transition xmlns:p14="http://schemas.microsoft.com/office/powerpoint/2010/main" spd="slow">
    <p:wipe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B2EBFC-AB8C-A740-8B0F-222D27546883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7/23/17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E96CB8-4439-D048-BFA7-9612AA158589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5619220"/>
      </p:ext>
    </p:extLst>
  </p:cSld>
  <p:clrMapOvr>
    <a:masterClrMapping/>
  </p:clrMapOvr>
  <p:transition xmlns:p14="http://schemas.microsoft.com/office/powerpoint/2010/main" spd="slow">
    <p:wipe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B2EBFC-AB8C-A740-8B0F-222D27546883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7/23/17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E96CB8-4439-D048-BFA7-9612AA158589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903986715"/>
      </p:ext>
    </p:extLst>
  </p:cSld>
  <p:clrMapOvr>
    <a:masterClrMapping/>
  </p:clrMapOvr>
  <p:transition xmlns:p14="http://schemas.microsoft.com/office/powerpoint/2010/main" spd="slow">
    <p:wipe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B2EBFC-AB8C-A740-8B0F-222D27546883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7/23/17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E96CB8-4439-D048-BFA7-9612AA158589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822440433"/>
      </p:ext>
    </p:extLst>
  </p:cSld>
  <p:clrMapOvr>
    <a:masterClrMapping/>
  </p:clrMapOvr>
  <p:transition xmlns:p14="http://schemas.microsoft.com/office/powerpoint/2010/main" spd="slow">
    <p:wipe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Shape 30"/>
          <p:cNvSpPr txBox="1">
            <a:spLocks noGrp="1"/>
          </p:cNvSpPr>
          <p:nvPr>
            <p:ph type="title"/>
          </p:nvPr>
        </p:nvSpPr>
        <p:spPr>
          <a:xfrm>
            <a:off x="628662" y="365124"/>
            <a:ext cx="7886699" cy="132556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31" name="Shape 31"/>
          <p:cNvSpPr txBox="1">
            <a:spLocks noGrp="1"/>
          </p:cNvSpPr>
          <p:nvPr>
            <p:ph type="body" idx="1"/>
          </p:nvPr>
        </p:nvSpPr>
        <p:spPr>
          <a:xfrm>
            <a:off x="628650" y="1825625"/>
            <a:ext cx="3886200" cy="435133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28600" marR="0" lvl="0" indent="-5080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1000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685800" marR="0" lvl="1" indent="-762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1016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2" name="Shape 32"/>
          <p:cNvSpPr txBox="1">
            <a:spLocks noGrp="1"/>
          </p:cNvSpPr>
          <p:nvPr>
            <p:ph type="body" idx="2"/>
          </p:nvPr>
        </p:nvSpPr>
        <p:spPr>
          <a:xfrm>
            <a:off x="4629150" y="1825625"/>
            <a:ext cx="3886200" cy="435133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28600" marR="0" lvl="0" indent="-5080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1000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685800" marR="0" lvl="1" indent="-762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1016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3" name="Shape 33"/>
          <p:cNvSpPr txBox="1">
            <a:spLocks noGrp="1"/>
          </p:cNvSpPr>
          <p:nvPr>
            <p:ph type="dt" idx="10"/>
          </p:nvPr>
        </p:nvSpPr>
        <p:spPr>
          <a:xfrm>
            <a:off x="628662" y="6356356"/>
            <a:ext cx="20573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4" name="Shape 34"/>
          <p:cNvSpPr txBox="1">
            <a:spLocks noGrp="1"/>
          </p:cNvSpPr>
          <p:nvPr>
            <p:ph type="ftr" idx="11"/>
          </p:nvPr>
        </p:nvSpPr>
        <p:spPr>
          <a:xfrm>
            <a:off x="3028950" y="6356356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5" name="Shape 35"/>
          <p:cNvSpPr txBox="1">
            <a:spLocks noGrp="1"/>
          </p:cNvSpPr>
          <p:nvPr>
            <p:ph type="sldNum" idx="12"/>
          </p:nvPr>
        </p:nvSpPr>
        <p:spPr>
          <a:xfrm>
            <a:off x="6457962" y="6356356"/>
            <a:ext cx="20573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algn="r">
              <a:buSzPct val="25000"/>
            </a:pPr>
            <a:fld id="{00000000-1234-1234-1234-123412341234}" type="slidenum">
              <a:rPr lang="en-US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pPr algn="r">
                <a:buSzPct val="25000"/>
              </a:pPr>
              <a:t>‹#›</a:t>
            </a:fld>
            <a:endParaRPr lang="en-US"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B2EBFC-AB8C-A740-8B0F-222D27546883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7/23/17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E96CB8-4439-D048-BFA7-9612AA158589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735364909"/>
      </p:ext>
    </p:extLst>
  </p:cSld>
  <p:clrMapOvr>
    <a:masterClrMapping/>
  </p:clrMapOvr>
  <p:transition xmlns:p14="http://schemas.microsoft.com/office/powerpoint/2010/main" spd="slow">
    <p:wipe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B2EBFC-AB8C-A740-8B0F-222D27546883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7/23/17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E96CB8-4439-D048-BFA7-9612AA158589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309647460"/>
      </p:ext>
    </p:extLst>
  </p:cSld>
  <p:clrMapOvr>
    <a:masterClrMapping/>
  </p:clrMapOvr>
  <p:transition xmlns:p14="http://schemas.microsoft.com/office/powerpoint/2010/main" spd="slow">
    <p:wipe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B2EBFC-AB8C-A740-8B0F-222D27546883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7/23/17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E96CB8-4439-D048-BFA7-9612AA158589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658141494"/>
      </p:ext>
    </p:extLst>
  </p:cSld>
  <p:clrMapOvr>
    <a:masterClrMapping/>
  </p:clrMapOvr>
  <p:transition xmlns:p14="http://schemas.microsoft.com/office/powerpoint/2010/main" spd="slow">
    <p:wipe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B2EBFC-AB8C-A740-8B0F-222D27546883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7/23/17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E96CB8-4439-D048-BFA7-9612AA158589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776507867"/>
      </p:ext>
    </p:extLst>
  </p:cSld>
  <p:clrMapOvr>
    <a:masterClrMapping/>
  </p:clrMapOvr>
  <p:transition xmlns:p14="http://schemas.microsoft.com/office/powerpoint/2010/main" spd="slow">
    <p:wipe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B2EBFC-AB8C-A740-8B0F-222D27546883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7/23/17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E96CB8-4439-D048-BFA7-9612AA158589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644197834"/>
      </p:ext>
    </p:extLst>
  </p:cSld>
  <p:clrMapOvr>
    <a:masterClrMapping/>
  </p:clrMapOvr>
  <p:transition xmlns:p14="http://schemas.microsoft.com/office/powerpoint/2010/main" spd="slow">
    <p:wipe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B2EBFC-AB8C-A740-8B0F-222D27546883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7/23/17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E96CB8-4439-D048-BFA7-9612AA158589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217344495"/>
      </p:ext>
    </p:extLst>
  </p:cSld>
  <p:clrMapOvr>
    <a:masterClrMapping/>
  </p:clrMapOvr>
  <p:transition xmlns:p14="http://schemas.microsoft.com/office/powerpoint/2010/main" spd="slow">
    <p:wipe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B2EBFC-AB8C-A740-8B0F-222D27546883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7/23/17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E96CB8-4439-D048-BFA7-9612AA158589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692206535"/>
      </p:ext>
    </p:extLst>
  </p:cSld>
  <p:clrMapOvr>
    <a:masterClrMapping/>
  </p:clrMapOvr>
  <p:transition xmlns:p14="http://schemas.microsoft.com/office/powerpoint/2010/main" spd="slow">
    <p:wipe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B2EBFC-AB8C-A740-8B0F-222D27546883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7/23/17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E96CB8-4439-D048-BFA7-9612AA158589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127205850"/>
      </p:ext>
    </p:extLst>
  </p:cSld>
  <p:clrMapOvr>
    <a:masterClrMapping/>
  </p:clrMapOvr>
  <p:transition xmlns:p14="http://schemas.microsoft.com/office/powerpoint/2010/main" spd="slow">
    <p:wipe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B2EBFC-AB8C-A740-8B0F-222D27546883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7/23/17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E96CB8-4439-D048-BFA7-9612AA158589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5619220"/>
      </p:ext>
    </p:extLst>
  </p:cSld>
  <p:clrMapOvr>
    <a:masterClrMapping/>
  </p:clrMapOvr>
  <p:transition xmlns:p14="http://schemas.microsoft.com/office/powerpoint/2010/main" spd="slow">
    <p:wipe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B2EBFC-AB8C-A740-8B0F-222D27546883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7/23/17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E96CB8-4439-D048-BFA7-9612AA158589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903986715"/>
      </p:ext>
    </p:extLst>
  </p:cSld>
  <p:clrMapOvr>
    <a:masterClrMapping/>
  </p:clrMapOvr>
  <p:transition xmlns:p14="http://schemas.microsoft.com/office/powerpoint/2010/main" spd="slow">
    <p:wipe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Comparison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Shape 37"/>
          <p:cNvSpPr txBox="1">
            <a:spLocks noGrp="1"/>
          </p:cNvSpPr>
          <p:nvPr>
            <p:ph type="title"/>
          </p:nvPr>
        </p:nvSpPr>
        <p:spPr>
          <a:xfrm>
            <a:off x="629850" y="365124"/>
            <a:ext cx="7886699" cy="132556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38" name="Shape 38"/>
          <p:cNvSpPr txBox="1">
            <a:spLocks noGrp="1"/>
          </p:cNvSpPr>
          <p:nvPr>
            <p:ph type="body" idx="1"/>
          </p:nvPr>
        </p:nvSpPr>
        <p:spPr>
          <a:xfrm>
            <a:off x="629841" y="1681163"/>
            <a:ext cx="3868340" cy="82391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Font typeface="Arial"/>
              <a:buNone/>
              <a:defRPr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9" name="Shape 39"/>
          <p:cNvSpPr txBox="1">
            <a:spLocks noGrp="1"/>
          </p:cNvSpPr>
          <p:nvPr>
            <p:ph type="body" idx="2"/>
          </p:nvPr>
        </p:nvSpPr>
        <p:spPr>
          <a:xfrm>
            <a:off x="629841" y="2505079"/>
            <a:ext cx="3868340" cy="368458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28600" marR="0" lvl="0" indent="-5080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1000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685800" marR="0" lvl="1" indent="-762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1016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0" name="Shape 40"/>
          <p:cNvSpPr txBox="1">
            <a:spLocks noGrp="1"/>
          </p:cNvSpPr>
          <p:nvPr>
            <p:ph type="body" idx="3"/>
          </p:nvPr>
        </p:nvSpPr>
        <p:spPr>
          <a:xfrm>
            <a:off x="4629151" y="1681163"/>
            <a:ext cx="3887390" cy="82391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Font typeface="Arial"/>
              <a:buNone/>
              <a:defRPr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1" name="Shape 41"/>
          <p:cNvSpPr txBox="1">
            <a:spLocks noGrp="1"/>
          </p:cNvSpPr>
          <p:nvPr>
            <p:ph type="body" idx="4"/>
          </p:nvPr>
        </p:nvSpPr>
        <p:spPr>
          <a:xfrm>
            <a:off x="4629151" y="2505079"/>
            <a:ext cx="3887390" cy="368458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28600" marR="0" lvl="0" indent="-5080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1000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685800" marR="0" lvl="1" indent="-762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1016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2" name="Shape 42"/>
          <p:cNvSpPr txBox="1">
            <a:spLocks noGrp="1"/>
          </p:cNvSpPr>
          <p:nvPr>
            <p:ph type="dt" idx="10"/>
          </p:nvPr>
        </p:nvSpPr>
        <p:spPr>
          <a:xfrm>
            <a:off x="628662" y="6356356"/>
            <a:ext cx="20573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3" name="Shape 43"/>
          <p:cNvSpPr txBox="1">
            <a:spLocks noGrp="1"/>
          </p:cNvSpPr>
          <p:nvPr>
            <p:ph type="ftr" idx="11"/>
          </p:nvPr>
        </p:nvSpPr>
        <p:spPr>
          <a:xfrm>
            <a:off x="3028950" y="6356356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4" name="Shape 44"/>
          <p:cNvSpPr txBox="1">
            <a:spLocks noGrp="1"/>
          </p:cNvSpPr>
          <p:nvPr>
            <p:ph type="sldNum" idx="12"/>
          </p:nvPr>
        </p:nvSpPr>
        <p:spPr>
          <a:xfrm>
            <a:off x="6457962" y="6356356"/>
            <a:ext cx="20573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algn="r">
              <a:buSzPct val="25000"/>
            </a:pPr>
            <a:fld id="{00000000-1234-1234-1234-123412341234}" type="slidenum">
              <a:rPr lang="en-US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pPr algn="r">
                <a:buSzPct val="25000"/>
              </a:pPr>
              <a:t>‹#›</a:t>
            </a:fld>
            <a:endParaRPr lang="en-US"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B2EBFC-AB8C-A740-8B0F-222D27546883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7/23/17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E96CB8-4439-D048-BFA7-9612AA158589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822440433"/>
      </p:ext>
    </p:extLst>
  </p:cSld>
  <p:clrMapOvr>
    <a:masterClrMapping/>
  </p:clrMapOvr>
  <p:transition xmlns:p14="http://schemas.microsoft.com/office/powerpoint/2010/main" spd="slow">
    <p:wipe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B2EBFC-AB8C-A740-8B0F-222D27546883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7/23/17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E96CB8-4439-D048-BFA7-9612AA158589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735364909"/>
      </p:ext>
    </p:extLst>
  </p:cSld>
  <p:clrMapOvr>
    <a:masterClrMapping/>
  </p:clrMapOvr>
  <p:transition xmlns:p14="http://schemas.microsoft.com/office/powerpoint/2010/main" spd="slow">
    <p:wipe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B2EBFC-AB8C-A740-8B0F-222D27546883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7/23/17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E96CB8-4439-D048-BFA7-9612AA158589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309647460"/>
      </p:ext>
    </p:extLst>
  </p:cSld>
  <p:clrMapOvr>
    <a:masterClrMapping/>
  </p:clrMapOvr>
  <p:transition xmlns:p14="http://schemas.microsoft.com/office/powerpoint/2010/main" spd="slow">
    <p:wipe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B2EBFC-AB8C-A740-8B0F-222D27546883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7/23/17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E96CB8-4439-D048-BFA7-9612AA158589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658141494"/>
      </p:ext>
    </p:extLst>
  </p:cSld>
  <p:clrMapOvr>
    <a:masterClrMapping/>
  </p:clrMapOvr>
  <p:transition xmlns:p14="http://schemas.microsoft.com/office/powerpoint/2010/main" spd="slow">
    <p:wipe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B2EBFC-AB8C-A740-8B0F-222D27546883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7/23/17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E96CB8-4439-D048-BFA7-9612AA158589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776507867"/>
      </p:ext>
    </p:extLst>
  </p:cSld>
  <p:clrMapOvr>
    <a:masterClrMapping/>
  </p:clrMapOvr>
  <p:transition xmlns:p14="http://schemas.microsoft.com/office/powerpoint/2010/main" spd="slow">
    <p:wipe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B2EBFC-AB8C-A740-8B0F-222D27546883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7/23/17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E96CB8-4439-D048-BFA7-9612AA158589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644197834"/>
      </p:ext>
    </p:extLst>
  </p:cSld>
  <p:clrMapOvr>
    <a:masterClrMapping/>
  </p:clrMapOvr>
  <p:transition xmlns:p14="http://schemas.microsoft.com/office/powerpoint/2010/main" spd="slow">
    <p:wipe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B2EBFC-AB8C-A740-8B0F-222D27546883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7/23/17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E96CB8-4439-D048-BFA7-9612AA158589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217344495"/>
      </p:ext>
    </p:extLst>
  </p:cSld>
  <p:clrMapOvr>
    <a:masterClrMapping/>
  </p:clrMapOvr>
  <p:transition xmlns:p14="http://schemas.microsoft.com/office/powerpoint/2010/main" spd="slow">
    <p:wipe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B2EBFC-AB8C-A740-8B0F-222D27546883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7/23/17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E96CB8-4439-D048-BFA7-9612AA158589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692206535"/>
      </p:ext>
    </p:extLst>
  </p:cSld>
  <p:clrMapOvr>
    <a:masterClrMapping/>
  </p:clrMapOvr>
  <p:transition xmlns:p14="http://schemas.microsoft.com/office/powerpoint/2010/main" spd="slow">
    <p:wipe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B2EBFC-AB8C-A740-8B0F-222D27546883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7/23/17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E96CB8-4439-D048-BFA7-9612AA158589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127205850"/>
      </p:ext>
    </p:extLst>
  </p:cSld>
  <p:clrMapOvr>
    <a:masterClrMapping/>
  </p:clrMapOvr>
  <p:transition xmlns:p14="http://schemas.microsoft.com/office/powerpoint/2010/main" spd="slow">
    <p:wipe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B2EBFC-AB8C-A740-8B0F-222D27546883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7/23/17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E96CB8-4439-D048-BFA7-9612AA158589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5619220"/>
      </p:ext>
    </p:extLst>
  </p:cSld>
  <p:clrMapOvr>
    <a:masterClrMapping/>
  </p:clrMapOvr>
  <p:transition xmlns:p14="http://schemas.microsoft.com/office/powerpoint/2010/main" spd="slow">
    <p:wipe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>
  <p:cSld name="Content with Caption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Shape 55"/>
          <p:cNvSpPr txBox="1">
            <a:spLocks noGrp="1"/>
          </p:cNvSpPr>
          <p:nvPr>
            <p:ph type="title"/>
          </p:nvPr>
        </p:nvSpPr>
        <p:spPr>
          <a:xfrm>
            <a:off x="629841" y="457209"/>
            <a:ext cx="2949178" cy="16001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Calibri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56" name="Shape 56"/>
          <p:cNvSpPr txBox="1">
            <a:spLocks noGrp="1"/>
          </p:cNvSpPr>
          <p:nvPr>
            <p:ph type="body" idx="1"/>
          </p:nvPr>
        </p:nvSpPr>
        <p:spPr>
          <a:xfrm>
            <a:off x="3887391" y="987428"/>
            <a:ext cx="4629149" cy="487362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28600" marR="0" lvl="0" indent="-2540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1000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685800" marR="0" lvl="1" indent="-508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762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016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016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016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016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016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016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7" name="Shape 57"/>
          <p:cNvSpPr txBox="1">
            <a:spLocks noGrp="1"/>
          </p:cNvSpPr>
          <p:nvPr>
            <p:ph type="body" idx="2"/>
          </p:nvPr>
        </p:nvSpPr>
        <p:spPr>
          <a:xfrm>
            <a:off x="629841" y="2057407"/>
            <a:ext cx="2949178" cy="381158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8" name="Shape 58"/>
          <p:cNvSpPr txBox="1">
            <a:spLocks noGrp="1"/>
          </p:cNvSpPr>
          <p:nvPr>
            <p:ph type="dt" idx="10"/>
          </p:nvPr>
        </p:nvSpPr>
        <p:spPr>
          <a:xfrm>
            <a:off x="628662" y="6356356"/>
            <a:ext cx="20573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9" name="Shape 59"/>
          <p:cNvSpPr txBox="1">
            <a:spLocks noGrp="1"/>
          </p:cNvSpPr>
          <p:nvPr>
            <p:ph type="ftr" idx="11"/>
          </p:nvPr>
        </p:nvSpPr>
        <p:spPr>
          <a:xfrm>
            <a:off x="3028950" y="6356356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0" name="Shape 60"/>
          <p:cNvSpPr txBox="1">
            <a:spLocks noGrp="1"/>
          </p:cNvSpPr>
          <p:nvPr>
            <p:ph type="sldNum" idx="12"/>
          </p:nvPr>
        </p:nvSpPr>
        <p:spPr>
          <a:xfrm>
            <a:off x="6457962" y="6356356"/>
            <a:ext cx="20573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algn="r">
              <a:buSzPct val="25000"/>
            </a:pPr>
            <a:fld id="{00000000-1234-1234-1234-123412341234}" type="slidenum">
              <a:rPr lang="en-US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pPr algn="r">
                <a:buSzPct val="25000"/>
              </a:pPr>
              <a:t>‹#›</a:t>
            </a:fld>
            <a:endParaRPr lang="en-US"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B2EBFC-AB8C-A740-8B0F-222D27546883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7/23/17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E96CB8-4439-D048-BFA7-9612AA158589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903986715"/>
      </p:ext>
    </p:extLst>
  </p:cSld>
  <p:clrMapOvr>
    <a:masterClrMapping/>
  </p:clrMapOvr>
  <p:transition xmlns:p14="http://schemas.microsoft.com/office/powerpoint/2010/main" spd="slow">
    <p:wipe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/>
            <a:endParaRPr lang="en-US">
              <a:solidFill>
                <a:prstClr val="white"/>
              </a:solidFill>
              <a:latin typeface="Tw Cen MT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/>
            <a:endParaRPr lang="en-US">
              <a:solidFill>
                <a:prstClr val="white"/>
              </a:solidFill>
              <a:latin typeface="Tw Cen MT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/>
            <a:endParaRPr lang="en-US">
              <a:solidFill>
                <a:prstClr val="white"/>
              </a:solidFill>
              <a:latin typeface="Tw Cen MT"/>
            </a:endParaRPr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fld id="{690A84A5-5577-4F04-8B0F-8EF801B9B7C9}" type="datetimeFigureOut">
              <a:rPr lang="en-US" smtClean="0">
                <a:latin typeface="Tw Cen MT"/>
              </a:rPr>
              <a:pPr/>
              <a:t>7/24/17</a:t>
            </a:fld>
            <a:endParaRPr lang="en-US">
              <a:latin typeface="Tw Cen MT"/>
            </a:endParaRPr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085393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endParaRPr lang="en-US">
              <a:solidFill>
                <a:srgbClr val="EBDDC3"/>
              </a:solidFill>
              <a:latin typeface="Tw Cen MT"/>
            </a:endParaRPr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0CAD5B7A-AF6B-49DB-BA4B-53A04C307C97}" type="slidenum">
              <a:rPr lang="en-US" smtClean="0">
                <a:solidFill>
                  <a:srgbClr val="EBDDC3"/>
                </a:solidFill>
                <a:latin typeface="Tw Cen MT"/>
              </a:rPr>
              <a:pPr/>
              <a:t>‹#›</a:t>
            </a:fld>
            <a:endParaRPr lang="en-US">
              <a:solidFill>
                <a:srgbClr val="EBDDC3"/>
              </a:solidFill>
              <a:latin typeface="Tw Cen MT"/>
            </a:endParaRP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0A84A5-5577-4F04-8B0F-8EF801B9B7C9}" type="datetimeFigureOut">
              <a:rPr lang="en-US" smtClean="0">
                <a:solidFill>
                  <a:srgbClr val="775F55"/>
                </a:solidFill>
                <a:latin typeface="Tw Cen MT"/>
              </a:rPr>
              <a:pPr/>
              <a:t>7/24/17</a:t>
            </a:fld>
            <a:endParaRPr lang="en-US">
              <a:solidFill>
                <a:srgbClr val="775F55"/>
              </a:solidFill>
              <a:latin typeface="Tw Cen MT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775F55"/>
              </a:solidFill>
              <a:latin typeface="Tw Cen MT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0CAD5B7A-AF6B-49DB-BA4B-53A04C307C97}" type="slidenum">
              <a:rPr lang="en-US" smtClean="0">
                <a:latin typeface="Tw Cen MT"/>
              </a:rPr>
              <a:pPr/>
              <a:t>‹#›</a:t>
            </a:fld>
            <a:endParaRPr lang="en-US">
              <a:latin typeface="Tw Cen MT"/>
            </a:endParaRPr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 eaLnBrk="1" latinLnBrk="0" hangingPunct="1"/>
            <a:r>
              <a:rPr lang="en-US" dirty="0"/>
              <a:t>Click to edit Master text styles</a:t>
            </a:r>
          </a:p>
          <a:p>
            <a:pPr lvl="1" eaLnBrk="1" latinLnBrk="0" hangingPunct="1"/>
            <a:r>
              <a:rPr lang="en-US" dirty="0"/>
              <a:t>Second level</a:t>
            </a:r>
          </a:p>
          <a:p>
            <a:pPr lvl="2" eaLnBrk="1" latinLnBrk="0" hangingPunct="1"/>
            <a:r>
              <a:rPr lang="en-US" dirty="0"/>
              <a:t>Third level</a:t>
            </a:r>
          </a:p>
          <a:p>
            <a:pPr lvl="3" eaLnBrk="1" latinLnBrk="0" hangingPunct="1"/>
            <a:r>
              <a:rPr lang="en-US" dirty="0"/>
              <a:t>Fourth level</a:t>
            </a:r>
          </a:p>
          <a:p>
            <a:pPr lvl="4" eaLnBrk="1" latinLnBrk="0" hangingPunct="1"/>
            <a:r>
              <a:rPr lang="en-US" dirty="0"/>
              <a:t>Fifth level</a:t>
            </a:r>
            <a:endParaRPr kumimoji="0" lang="en-US" dirty="0"/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7200" y="5584631"/>
            <a:ext cx="685800" cy="10287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7" name="Rectangle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/>
            <a:endParaRPr lang="en-US">
              <a:solidFill>
                <a:prstClr val="white"/>
              </a:solidFill>
              <a:latin typeface="Tw Cen MT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/>
            <a:endParaRPr lang="en-US">
              <a:solidFill>
                <a:prstClr val="white"/>
              </a:solidFill>
              <a:latin typeface="Tw Cen MT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/>
            <a:endParaRPr lang="en-US">
              <a:solidFill>
                <a:prstClr val="white"/>
              </a:solidFill>
              <a:latin typeface="Tw Cen M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0A84A5-5577-4F04-8B0F-8EF801B9B7C9}" type="datetimeFigureOut">
              <a:rPr lang="en-US" smtClean="0">
                <a:solidFill>
                  <a:srgbClr val="775F55"/>
                </a:solidFill>
                <a:latin typeface="Tw Cen MT"/>
              </a:rPr>
              <a:pPr/>
              <a:t>7/24/17</a:t>
            </a:fld>
            <a:endParaRPr lang="en-US">
              <a:solidFill>
                <a:srgbClr val="775F55"/>
              </a:solidFill>
              <a:latin typeface="Tw Cen MT"/>
            </a:endParaRPr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fld id="{0CAD5B7A-AF6B-49DB-BA4B-53A04C307C97}" type="slidenum">
              <a:rPr lang="en-US" smtClean="0">
                <a:latin typeface="Tw Cen MT"/>
              </a:rPr>
              <a:pPr/>
              <a:t>‹#›</a:t>
            </a:fld>
            <a:endParaRPr lang="en-US">
              <a:latin typeface="Tw Cen MT"/>
            </a:endParaRPr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>
              <a:solidFill>
                <a:srgbClr val="775F55"/>
              </a:solidFill>
              <a:latin typeface="Tw Cen MT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690A84A5-5577-4F04-8B0F-8EF801B9B7C9}" type="datetimeFigureOut">
              <a:rPr lang="en-US" smtClean="0">
                <a:solidFill>
                  <a:srgbClr val="775F55"/>
                </a:solidFill>
                <a:latin typeface="Tw Cen MT"/>
              </a:rPr>
              <a:pPr/>
              <a:t>7/24/17</a:t>
            </a:fld>
            <a:endParaRPr lang="en-US">
              <a:solidFill>
                <a:srgbClr val="775F55"/>
              </a:solidFill>
              <a:latin typeface="Tw Cen MT"/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0CAD5B7A-AF6B-49DB-BA4B-53A04C307C97}" type="slidenum">
              <a:rPr lang="en-US" smtClean="0">
                <a:latin typeface="Tw Cen MT"/>
              </a:rPr>
              <a:pPr/>
              <a:t>‹#›</a:t>
            </a:fld>
            <a:endParaRPr lang="en-US">
              <a:latin typeface="Tw Cen MT"/>
            </a:endParaRPr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en-US">
              <a:solidFill>
                <a:srgbClr val="775F55"/>
              </a:solidFill>
              <a:latin typeface="Tw Cen M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690A84A5-5577-4F04-8B0F-8EF801B9B7C9}" type="datetimeFigureOut">
              <a:rPr lang="en-US" smtClean="0">
                <a:solidFill>
                  <a:srgbClr val="775F55"/>
                </a:solidFill>
                <a:latin typeface="Tw Cen MT"/>
              </a:rPr>
              <a:pPr/>
              <a:t>7/24/17</a:t>
            </a:fld>
            <a:endParaRPr lang="en-US">
              <a:solidFill>
                <a:srgbClr val="775F55"/>
              </a:solidFill>
              <a:latin typeface="Tw Cen MT"/>
            </a:endParaRPr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0CAD5B7A-AF6B-49DB-BA4B-53A04C307C97}" type="slidenum">
              <a:rPr lang="en-US" smtClean="0">
                <a:latin typeface="Tw Cen MT"/>
              </a:rPr>
              <a:pPr/>
              <a:t>‹#›</a:t>
            </a:fld>
            <a:endParaRPr lang="en-US">
              <a:latin typeface="Tw Cen MT"/>
            </a:endParaRPr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en-US">
              <a:solidFill>
                <a:srgbClr val="775F55"/>
              </a:solidFill>
              <a:latin typeface="Tw Cen MT"/>
            </a:endParaRPr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>
                <a:solidFill>
                  <a:srgbClr val="775F55"/>
                </a:solidFill>
                <a:latin typeface="Tw Cen MT"/>
              </a:rPr>
              <a:t>11/19/2015</a:t>
            </a:r>
            <a:endParaRPr lang="en-US" dirty="0">
              <a:solidFill>
                <a:srgbClr val="775F55"/>
              </a:solidFill>
              <a:latin typeface="Tw Cen MT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srgbClr val="775F55"/>
                </a:solidFill>
                <a:latin typeface="Tw Cen MT"/>
              </a:rPr>
              <a:t>2016 New Hampshire Land Use Law Update – NHMA Annual Conference</a:t>
            </a:r>
            <a:endParaRPr lang="en-US" dirty="0">
              <a:solidFill>
                <a:srgbClr val="775F55"/>
              </a:solidFill>
              <a:latin typeface="Tw Cen MT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7A33D886-7288-4C22-877E-8645D02D8010}" type="slidenum">
              <a:rPr lang="en-US" smtClean="0">
                <a:latin typeface="Tw Cen MT"/>
              </a:rPr>
              <a:pPr/>
              <a:t>‹#›</a:t>
            </a:fld>
            <a:endParaRPr lang="en-US" dirty="0">
              <a:latin typeface="Tw Cen M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0A84A5-5577-4F04-8B0F-8EF801B9B7C9}" type="datetimeFigureOut">
              <a:rPr lang="en-US" smtClean="0">
                <a:solidFill>
                  <a:srgbClr val="775F55"/>
                </a:solidFill>
                <a:latin typeface="Tw Cen MT"/>
              </a:rPr>
              <a:pPr/>
              <a:t>7/24/17</a:t>
            </a:fld>
            <a:endParaRPr lang="en-US">
              <a:solidFill>
                <a:srgbClr val="775F55"/>
              </a:solidFill>
              <a:latin typeface="Tw Cen MT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775F55"/>
              </a:solidFill>
              <a:latin typeface="Tw Cen M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0CAD5B7A-AF6B-49DB-BA4B-53A04C307C97}" type="slidenum">
              <a:rPr lang="en-US" smtClean="0">
                <a:solidFill>
                  <a:srgbClr val="775F55"/>
                </a:solidFill>
                <a:latin typeface="Tw Cen MT"/>
              </a:rPr>
              <a:pPr/>
              <a:t>‹#›</a:t>
            </a:fld>
            <a:endParaRPr lang="en-US">
              <a:solidFill>
                <a:srgbClr val="775F55"/>
              </a:solidFill>
              <a:latin typeface="Tw Cen M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0A84A5-5577-4F04-8B0F-8EF801B9B7C9}" type="datetimeFigureOut">
              <a:rPr lang="en-US" smtClean="0">
                <a:solidFill>
                  <a:srgbClr val="775F55"/>
                </a:solidFill>
                <a:latin typeface="Tw Cen MT"/>
              </a:rPr>
              <a:pPr/>
              <a:t>7/24/17</a:t>
            </a:fld>
            <a:endParaRPr lang="en-US">
              <a:solidFill>
                <a:srgbClr val="775F55"/>
              </a:solidFill>
              <a:latin typeface="Tw Cen MT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775F55"/>
              </a:solidFill>
              <a:latin typeface="Tw Cen MT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0CAD5B7A-AF6B-49DB-BA4B-53A04C307C97}" type="slidenum">
              <a:rPr lang="en-US" smtClean="0">
                <a:latin typeface="Tw Cen MT"/>
              </a:rPr>
              <a:pPr/>
              <a:t>‹#›</a:t>
            </a:fld>
            <a:endParaRPr lang="en-US">
              <a:latin typeface="Tw Cen MT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8" name="Rectangle 7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/>
            <a:endParaRPr lang="en-US">
              <a:solidFill>
                <a:prstClr val="white"/>
              </a:solidFill>
              <a:latin typeface="Tw Cen MT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/>
            <a:endParaRPr lang="en-US">
              <a:solidFill>
                <a:prstClr val="white"/>
              </a:solidFill>
              <a:latin typeface="Tw Cen MT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/>
            <a:endParaRPr lang="en-US">
              <a:solidFill>
                <a:prstClr val="white"/>
              </a:solidFill>
              <a:latin typeface="Tw Cen M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11" name="Rectangle 10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/>
            <a:endParaRPr lang="en-US">
              <a:solidFill>
                <a:prstClr val="white"/>
              </a:solidFill>
              <a:latin typeface="Tw Cen MT"/>
            </a:endParaRP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/>
          <a:p>
            <a:fld id="{690A84A5-5577-4F04-8B0F-8EF801B9B7C9}" type="datetimeFigureOut">
              <a:rPr lang="en-US" smtClean="0">
                <a:solidFill>
                  <a:srgbClr val="775F55"/>
                </a:solidFill>
                <a:latin typeface="Tw Cen MT"/>
              </a:rPr>
              <a:pPr/>
              <a:t>7/24/17</a:t>
            </a:fld>
            <a:endParaRPr lang="en-US">
              <a:solidFill>
                <a:srgbClr val="775F55"/>
              </a:solidFill>
              <a:latin typeface="Tw Cen MT"/>
            </a:endParaRPr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</p:spPr>
        <p:txBody>
          <a:bodyPr rtlCol="0"/>
          <a:lstStyle>
            <a:lvl1pPr>
              <a:defRPr sz="2800"/>
            </a:lvl1pPr>
          </a:lstStyle>
          <a:p>
            <a:fld id="{0CAD5B7A-AF6B-49DB-BA4B-53A04C307C97}" type="slidenum">
              <a:rPr lang="en-US" smtClean="0">
                <a:latin typeface="Tw Cen MT"/>
              </a:rPr>
              <a:pPr/>
              <a:t>‹#›</a:t>
            </a:fld>
            <a:endParaRPr lang="en-US">
              <a:latin typeface="Tw Cen MT"/>
            </a:endParaRPr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>
          <a:xfrm>
            <a:off x="1600200" y="6248206"/>
            <a:ext cx="4572000" cy="365125"/>
          </a:xfrm>
        </p:spPr>
        <p:txBody>
          <a:bodyPr rtlCol="0"/>
          <a:lstStyle/>
          <a:p>
            <a:endParaRPr lang="en-US">
              <a:solidFill>
                <a:srgbClr val="775F55"/>
              </a:solidFill>
              <a:latin typeface="Tw Cen MT"/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/>
              <a:t>Click icon to add picture</a:t>
            </a:r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>
  <p:cSld name="Picture with Caption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Shape 62"/>
          <p:cNvSpPr txBox="1">
            <a:spLocks noGrp="1"/>
          </p:cNvSpPr>
          <p:nvPr>
            <p:ph type="title"/>
          </p:nvPr>
        </p:nvSpPr>
        <p:spPr>
          <a:xfrm>
            <a:off x="629841" y="457209"/>
            <a:ext cx="2949178" cy="16001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Calibri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63" name="Shape 63"/>
          <p:cNvSpPr>
            <a:spLocks noGrp="1"/>
          </p:cNvSpPr>
          <p:nvPr>
            <p:ph type="pic" idx="2"/>
          </p:nvPr>
        </p:nvSpPr>
        <p:spPr>
          <a:xfrm>
            <a:off x="3887391" y="987428"/>
            <a:ext cx="4629149" cy="487362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4" name="Shape 64"/>
          <p:cNvSpPr txBox="1">
            <a:spLocks noGrp="1"/>
          </p:cNvSpPr>
          <p:nvPr>
            <p:ph type="body" idx="1"/>
          </p:nvPr>
        </p:nvSpPr>
        <p:spPr>
          <a:xfrm>
            <a:off x="629841" y="2057407"/>
            <a:ext cx="2949178" cy="381158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5" name="Shape 65"/>
          <p:cNvSpPr txBox="1">
            <a:spLocks noGrp="1"/>
          </p:cNvSpPr>
          <p:nvPr>
            <p:ph type="dt" idx="10"/>
          </p:nvPr>
        </p:nvSpPr>
        <p:spPr>
          <a:xfrm>
            <a:off x="628662" y="6356356"/>
            <a:ext cx="20573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6" name="Shape 66"/>
          <p:cNvSpPr txBox="1">
            <a:spLocks noGrp="1"/>
          </p:cNvSpPr>
          <p:nvPr>
            <p:ph type="ftr" idx="11"/>
          </p:nvPr>
        </p:nvSpPr>
        <p:spPr>
          <a:xfrm>
            <a:off x="3028950" y="6356356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7" name="Shape 67"/>
          <p:cNvSpPr txBox="1">
            <a:spLocks noGrp="1"/>
          </p:cNvSpPr>
          <p:nvPr>
            <p:ph type="sldNum" idx="12"/>
          </p:nvPr>
        </p:nvSpPr>
        <p:spPr>
          <a:xfrm>
            <a:off x="6457962" y="6356356"/>
            <a:ext cx="20573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algn="r">
              <a:buSzPct val="25000"/>
            </a:pPr>
            <a:fld id="{00000000-1234-1234-1234-123412341234}" type="slidenum">
              <a:rPr lang="en-US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pPr algn="r">
                <a:buSzPct val="25000"/>
              </a:pPr>
              <a:t>‹#›</a:t>
            </a:fld>
            <a:endParaRPr lang="en-US"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0A84A5-5577-4F04-8B0F-8EF801B9B7C9}" type="datetimeFigureOut">
              <a:rPr lang="en-US" smtClean="0">
                <a:solidFill>
                  <a:srgbClr val="775F55"/>
                </a:solidFill>
                <a:latin typeface="Tw Cen MT"/>
              </a:rPr>
              <a:pPr/>
              <a:t>7/24/17</a:t>
            </a:fld>
            <a:endParaRPr lang="en-US">
              <a:solidFill>
                <a:srgbClr val="775F55"/>
              </a:solidFill>
              <a:latin typeface="Tw Cen MT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775F55"/>
              </a:solidFill>
              <a:latin typeface="Tw Cen MT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AD5B7A-AF6B-49DB-BA4B-53A04C307C97}" type="slidenum">
              <a:rPr lang="en-US" smtClean="0">
                <a:latin typeface="Tw Cen MT"/>
              </a:rPr>
              <a:pPr/>
              <a:t>‹#›</a:t>
            </a:fld>
            <a:endParaRPr lang="en-US">
              <a:latin typeface="Tw Cen M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53200" y="6248402"/>
            <a:ext cx="2209800" cy="365125"/>
          </a:xfrm>
        </p:spPr>
        <p:txBody>
          <a:bodyPr/>
          <a:lstStyle/>
          <a:p>
            <a:fld id="{690A84A5-5577-4F04-8B0F-8EF801B9B7C9}" type="datetimeFigureOut">
              <a:rPr lang="en-US" smtClean="0">
                <a:solidFill>
                  <a:srgbClr val="775F55"/>
                </a:solidFill>
                <a:latin typeface="Tw Cen MT"/>
              </a:rPr>
              <a:pPr/>
              <a:t>7/24/17</a:t>
            </a:fld>
            <a:endParaRPr lang="en-US">
              <a:solidFill>
                <a:srgbClr val="775F55"/>
              </a:solidFill>
              <a:latin typeface="Tw Cen MT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1" y="6248207"/>
            <a:ext cx="5573483" cy="365125"/>
          </a:xfrm>
        </p:spPr>
        <p:txBody>
          <a:bodyPr/>
          <a:lstStyle/>
          <a:p>
            <a:endParaRPr lang="en-US">
              <a:solidFill>
                <a:srgbClr val="775F55"/>
              </a:solidFill>
              <a:latin typeface="Tw Cen MT"/>
            </a:endParaRPr>
          </a:p>
        </p:txBody>
      </p:sp>
      <p:sp>
        <p:nvSpPr>
          <p:cNvPr id="7" name="Rectangle 6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>
              <a:solidFill>
                <a:prstClr val="white"/>
              </a:solidFill>
              <a:latin typeface="Tw Cen MT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>
              <a:solidFill>
                <a:prstClr val="white"/>
              </a:solidFill>
              <a:latin typeface="Tw Cen MT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>
              <a:solidFill>
                <a:prstClr val="white"/>
              </a:solidFill>
              <a:latin typeface="Tw Cen MT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</p:spPr>
        <p:txBody>
          <a:bodyPr/>
          <a:lstStyle/>
          <a:p>
            <a:fld id="{0CAD5B7A-AF6B-49DB-BA4B-53A04C307C97}" type="slidenum">
              <a:rPr lang="en-US" smtClean="0">
                <a:latin typeface="Tw Cen MT"/>
              </a:rPr>
              <a:pPr/>
              <a:t>‹#›</a:t>
            </a:fld>
            <a:endParaRPr lang="en-US">
              <a:latin typeface="Tw Cen MT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828800" y="6477000"/>
            <a:ext cx="5105400" cy="244475"/>
          </a:xfrm>
        </p:spPr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385923-C3E8-4A93-A0F9-C90B5BDB8098}" type="slidenum">
              <a:rPr lang="en-US" smtClean="0">
                <a:solidFill>
                  <a:prstClr val="white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429061160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C5A982-8EEF-437F-A449-FC296E27A779}" type="datetimeFigureOut">
              <a:rPr lang="en-US" smtClean="0">
                <a:solidFill>
                  <a:prstClr val="white">
                    <a:tint val="75000"/>
                  </a:prstClr>
                </a:solidFill>
                <a:latin typeface="Calibri"/>
              </a:rPr>
              <a:pPr/>
              <a:t>7/24/17</a:t>
            </a:fld>
            <a:endParaRPr lang="en-US">
              <a:solidFill>
                <a:prstClr val="white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385923-C3E8-4A93-A0F9-C90B5BDB8098}" type="slidenum">
              <a:rPr lang="en-US" smtClean="0">
                <a:solidFill>
                  <a:prstClr val="white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40535150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C5A982-8EEF-437F-A449-FC296E27A779}" type="datetimeFigureOut">
              <a:rPr lang="en-US" smtClean="0">
                <a:solidFill>
                  <a:prstClr val="white">
                    <a:tint val="75000"/>
                  </a:prstClr>
                </a:solidFill>
                <a:latin typeface="Calibri"/>
              </a:rPr>
              <a:pPr/>
              <a:t>7/24/17</a:t>
            </a:fld>
            <a:endParaRPr lang="en-US">
              <a:solidFill>
                <a:prstClr val="white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385923-C3E8-4A93-A0F9-C90B5BDB8098}" type="slidenum">
              <a:rPr lang="en-US" smtClean="0">
                <a:solidFill>
                  <a:prstClr val="white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986947852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C5A982-8EEF-437F-A449-FC296E27A779}" type="datetimeFigureOut">
              <a:rPr lang="en-US" smtClean="0">
                <a:solidFill>
                  <a:prstClr val="white">
                    <a:tint val="75000"/>
                  </a:prstClr>
                </a:solidFill>
                <a:latin typeface="Calibri"/>
              </a:rPr>
              <a:pPr/>
              <a:t>7/24/17</a:t>
            </a:fld>
            <a:endParaRPr lang="en-US">
              <a:solidFill>
                <a:prstClr val="white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385923-C3E8-4A93-A0F9-C90B5BDB8098}" type="slidenum">
              <a:rPr lang="en-US" smtClean="0">
                <a:solidFill>
                  <a:prstClr val="white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355652929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C5A982-8EEF-437F-A449-FC296E27A779}" type="datetimeFigureOut">
              <a:rPr lang="en-US" smtClean="0">
                <a:solidFill>
                  <a:prstClr val="white">
                    <a:tint val="75000"/>
                  </a:prstClr>
                </a:solidFill>
                <a:latin typeface="Calibri"/>
              </a:rPr>
              <a:pPr/>
              <a:t>7/24/17</a:t>
            </a:fld>
            <a:endParaRPr lang="en-US">
              <a:solidFill>
                <a:prstClr val="white">
                  <a:tint val="75000"/>
                </a:prstClr>
              </a:solidFill>
              <a:latin typeface="Calibri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  <a:latin typeface="Calibri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385923-C3E8-4A93-A0F9-C90B5BDB8098}" type="slidenum">
              <a:rPr lang="en-US" smtClean="0">
                <a:solidFill>
                  <a:prstClr val="white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470247819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C5A982-8EEF-437F-A449-FC296E27A779}" type="datetimeFigureOut">
              <a:rPr lang="en-US" smtClean="0">
                <a:solidFill>
                  <a:prstClr val="white">
                    <a:tint val="75000"/>
                  </a:prstClr>
                </a:solidFill>
                <a:latin typeface="Calibri"/>
              </a:rPr>
              <a:pPr/>
              <a:t>7/24/17</a:t>
            </a:fld>
            <a:endParaRPr lang="en-US">
              <a:solidFill>
                <a:prstClr val="white">
                  <a:tint val="75000"/>
                </a:prstClr>
              </a:solidFill>
              <a:latin typeface="Calibri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385923-C3E8-4A93-A0F9-C90B5BDB8098}" type="slidenum">
              <a:rPr lang="en-US" smtClean="0">
                <a:solidFill>
                  <a:prstClr val="white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110111019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C5A982-8EEF-437F-A449-FC296E27A779}" type="datetimeFigureOut">
              <a:rPr lang="en-US" smtClean="0">
                <a:solidFill>
                  <a:prstClr val="white">
                    <a:tint val="75000"/>
                  </a:prstClr>
                </a:solidFill>
                <a:latin typeface="Calibri"/>
              </a:rPr>
              <a:pPr/>
              <a:t>7/24/17</a:t>
            </a:fld>
            <a:endParaRPr lang="en-US">
              <a:solidFill>
                <a:prstClr val="white">
                  <a:tint val="75000"/>
                </a:prstClr>
              </a:solidFill>
              <a:latin typeface="Calibri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  <a:latin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385923-C3E8-4A93-A0F9-C90B5BDB8098}" type="slidenum">
              <a:rPr lang="en-US" smtClean="0">
                <a:solidFill>
                  <a:prstClr val="white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028724070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C5A982-8EEF-437F-A449-FC296E27A779}" type="datetimeFigureOut">
              <a:rPr lang="en-US" smtClean="0">
                <a:solidFill>
                  <a:prstClr val="white">
                    <a:tint val="75000"/>
                  </a:prstClr>
                </a:solidFill>
                <a:latin typeface="Calibri"/>
              </a:rPr>
              <a:pPr/>
              <a:t>7/24/17</a:t>
            </a:fld>
            <a:endParaRPr lang="en-US">
              <a:solidFill>
                <a:prstClr val="white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385923-C3E8-4A93-A0F9-C90B5BDB8098}" type="slidenum">
              <a:rPr lang="en-US" smtClean="0">
                <a:solidFill>
                  <a:prstClr val="white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5158719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>
  <p:cSld name="Title and Vertical 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Shape 69"/>
          <p:cNvSpPr txBox="1">
            <a:spLocks noGrp="1"/>
          </p:cNvSpPr>
          <p:nvPr>
            <p:ph type="title"/>
          </p:nvPr>
        </p:nvSpPr>
        <p:spPr>
          <a:xfrm>
            <a:off x="628662" y="365124"/>
            <a:ext cx="7886699" cy="132556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70" name="Shape 70"/>
          <p:cNvSpPr txBox="1">
            <a:spLocks noGrp="1"/>
          </p:cNvSpPr>
          <p:nvPr>
            <p:ph type="body" idx="1"/>
          </p:nvPr>
        </p:nvSpPr>
        <p:spPr>
          <a:xfrm rot="5400000">
            <a:off x="2396334" y="57952"/>
            <a:ext cx="4351339" cy="78866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28600" marR="0" lvl="0" indent="-5080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1000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685800" marR="0" lvl="1" indent="-762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1016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1" name="Shape 71"/>
          <p:cNvSpPr txBox="1">
            <a:spLocks noGrp="1"/>
          </p:cNvSpPr>
          <p:nvPr>
            <p:ph type="dt" idx="10"/>
          </p:nvPr>
        </p:nvSpPr>
        <p:spPr>
          <a:xfrm>
            <a:off x="628662" y="6356356"/>
            <a:ext cx="20573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2" name="Shape 72"/>
          <p:cNvSpPr txBox="1">
            <a:spLocks noGrp="1"/>
          </p:cNvSpPr>
          <p:nvPr>
            <p:ph type="ftr" idx="11"/>
          </p:nvPr>
        </p:nvSpPr>
        <p:spPr>
          <a:xfrm>
            <a:off x="3028950" y="6356356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3" name="Shape 73"/>
          <p:cNvSpPr txBox="1">
            <a:spLocks noGrp="1"/>
          </p:cNvSpPr>
          <p:nvPr>
            <p:ph type="sldNum" idx="12"/>
          </p:nvPr>
        </p:nvSpPr>
        <p:spPr>
          <a:xfrm>
            <a:off x="6457962" y="6356356"/>
            <a:ext cx="20573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algn="r">
              <a:buSzPct val="25000"/>
            </a:pPr>
            <a:fld id="{00000000-1234-1234-1234-123412341234}" type="slidenum">
              <a:rPr lang="en-US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pPr algn="r">
                <a:buSzPct val="25000"/>
              </a:pPr>
              <a:t>‹#›</a:t>
            </a:fld>
            <a:endParaRPr lang="en-US"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C5A982-8EEF-437F-A449-FC296E27A779}" type="datetimeFigureOut">
              <a:rPr lang="en-US" smtClean="0">
                <a:solidFill>
                  <a:prstClr val="white">
                    <a:tint val="75000"/>
                  </a:prstClr>
                </a:solidFill>
                <a:latin typeface="Calibri"/>
              </a:rPr>
              <a:pPr/>
              <a:t>7/24/17</a:t>
            </a:fld>
            <a:endParaRPr lang="en-US">
              <a:solidFill>
                <a:prstClr val="white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385923-C3E8-4A93-A0F9-C90B5BDB8098}" type="slidenum">
              <a:rPr lang="en-US" smtClean="0">
                <a:solidFill>
                  <a:prstClr val="white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924201046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C5A982-8EEF-437F-A449-FC296E27A779}" type="datetimeFigureOut">
              <a:rPr lang="en-US" smtClean="0">
                <a:solidFill>
                  <a:prstClr val="white">
                    <a:tint val="75000"/>
                  </a:prstClr>
                </a:solidFill>
                <a:latin typeface="Calibri"/>
              </a:rPr>
              <a:pPr/>
              <a:t>7/24/17</a:t>
            </a:fld>
            <a:endParaRPr lang="en-US">
              <a:solidFill>
                <a:prstClr val="white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385923-C3E8-4A93-A0F9-C90B5BDB8098}" type="slidenum">
              <a:rPr lang="en-US" smtClean="0">
                <a:solidFill>
                  <a:prstClr val="white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844336448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C5A982-8EEF-437F-A449-FC296E27A779}" type="datetimeFigureOut">
              <a:rPr lang="en-US" smtClean="0">
                <a:solidFill>
                  <a:prstClr val="white">
                    <a:tint val="75000"/>
                  </a:prstClr>
                </a:solidFill>
                <a:latin typeface="Calibri"/>
              </a:rPr>
              <a:pPr/>
              <a:t>7/24/17</a:t>
            </a:fld>
            <a:endParaRPr lang="en-US">
              <a:solidFill>
                <a:prstClr val="white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385923-C3E8-4A93-A0F9-C90B5BDB8098}" type="slidenum">
              <a:rPr lang="en-US" smtClean="0">
                <a:solidFill>
                  <a:prstClr val="white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6026684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>
  <p:cSld name="Vertical Title and 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Shape 75"/>
          <p:cNvSpPr txBox="1">
            <a:spLocks noGrp="1"/>
          </p:cNvSpPr>
          <p:nvPr>
            <p:ph type="title"/>
          </p:nvPr>
        </p:nvSpPr>
        <p:spPr>
          <a:xfrm rot="5400000">
            <a:off x="4623594" y="2285207"/>
            <a:ext cx="5811839" cy="197167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76" name="Shape 76"/>
          <p:cNvSpPr txBox="1">
            <a:spLocks noGrp="1"/>
          </p:cNvSpPr>
          <p:nvPr>
            <p:ph type="body" idx="1"/>
          </p:nvPr>
        </p:nvSpPr>
        <p:spPr>
          <a:xfrm rot="5400000">
            <a:off x="623104" y="370683"/>
            <a:ext cx="5811839" cy="580072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28600" marR="0" lvl="0" indent="-5080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1000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685800" marR="0" lvl="1" indent="-762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1016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7" name="Shape 77"/>
          <p:cNvSpPr txBox="1">
            <a:spLocks noGrp="1"/>
          </p:cNvSpPr>
          <p:nvPr>
            <p:ph type="dt" idx="10"/>
          </p:nvPr>
        </p:nvSpPr>
        <p:spPr>
          <a:xfrm>
            <a:off x="628662" y="6356356"/>
            <a:ext cx="20573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8" name="Shape 78"/>
          <p:cNvSpPr txBox="1">
            <a:spLocks noGrp="1"/>
          </p:cNvSpPr>
          <p:nvPr>
            <p:ph type="ftr" idx="11"/>
          </p:nvPr>
        </p:nvSpPr>
        <p:spPr>
          <a:xfrm>
            <a:off x="3028950" y="6356356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9" name="Shape 79"/>
          <p:cNvSpPr txBox="1">
            <a:spLocks noGrp="1"/>
          </p:cNvSpPr>
          <p:nvPr>
            <p:ph type="sldNum" idx="12"/>
          </p:nvPr>
        </p:nvSpPr>
        <p:spPr>
          <a:xfrm>
            <a:off x="6457962" y="6356356"/>
            <a:ext cx="20573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algn="r">
              <a:buSzPct val="25000"/>
            </a:pPr>
            <a:fld id="{00000000-1234-1234-1234-123412341234}" type="slidenum">
              <a:rPr lang="en-US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pPr algn="r">
                <a:buSzPct val="25000"/>
              </a:pPr>
              <a:t>‹#›</a:t>
            </a:fld>
            <a:endParaRPr lang="en-US"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B2EBFC-AB8C-A740-8B0F-222D27546883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7/23/17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E96CB8-4439-D048-BFA7-9612AA158589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822440433"/>
      </p:ext>
    </p:extLst>
  </p:cSld>
  <p:clrMapOvr>
    <a:masterClrMapping/>
  </p:clrMapOvr>
  <p:transition xmlns:p14="http://schemas.microsoft.com/office/powerpoint/2010/main" spd="slow">
    <p:wipe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B2EBFC-AB8C-A740-8B0F-222D27546883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7/23/17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E96CB8-4439-D048-BFA7-9612AA158589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735364909"/>
      </p:ext>
    </p:extLst>
  </p:cSld>
  <p:clrMapOvr>
    <a:masterClrMapping/>
  </p:clrMapOvr>
  <p:transition xmlns:p14="http://schemas.microsoft.com/office/powerpoint/2010/main" spd="slow">
    <p:wipe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1" Type="http://schemas.openxmlformats.org/officeDocument/2006/relationships/slideLayout" Target="../slideLayouts/slideLayout8.xml"/><Relationship Id="rId2" Type="http://schemas.openxmlformats.org/officeDocument/2006/relationships/slideLayout" Target="../slideLayouts/slideLayout9.xml"/><Relationship Id="rId3" Type="http://schemas.openxmlformats.org/officeDocument/2006/relationships/slideLayout" Target="../slideLayouts/slideLayout10.xml"/><Relationship Id="rId4" Type="http://schemas.openxmlformats.org/officeDocument/2006/relationships/slideLayout" Target="../slideLayouts/slideLayout11.xml"/><Relationship Id="rId5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4.xml"/><Relationship Id="rId8" Type="http://schemas.openxmlformats.org/officeDocument/2006/relationships/slideLayout" Target="../slideLayouts/slideLayout15.xml"/><Relationship Id="rId9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17.xml"/></Relationships>
</file>

<file path=ppt/slideMasters/_rels/slideMaster3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1" Type="http://schemas.openxmlformats.org/officeDocument/2006/relationships/slideLayout" Target="../slideLayouts/slideLayout19.xml"/><Relationship Id="rId2" Type="http://schemas.openxmlformats.org/officeDocument/2006/relationships/slideLayout" Target="../slideLayouts/slideLayout20.xml"/><Relationship Id="rId3" Type="http://schemas.openxmlformats.org/officeDocument/2006/relationships/slideLayout" Target="../slideLayouts/slideLayout21.xml"/><Relationship Id="rId4" Type="http://schemas.openxmlformats.org/officeDocument/2006/relationships/slideLayout" Target="../slideLayouts/slideLayout22.xml"/><Relationship Id="rId5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4.xml"/><Relationship Id="rId7" Type="http://schemas.openxmlformats.org/officeDocument/2006/relationships/slideLayout" Target="../slideLayouts/slideLayout25.xml"/><Relationship Id="rId8" Type="http://schemas.openxmlformats.org/officeDocument/2006/relationships/slideLayout" Target="../slideLayouts/slideLayout26.xml"/><Relationship Id="rId9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28.xml"/></Relationships>
</file>

<file path=ppt/slideMasters/_rels/slideMaster4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1" Type="http://schemas.openxmlformats.org/officeDocument/2006/relationships/slideLayout" Target="../slideLayouts/slideLayout30.xml"/><Relationship Id="rId2" Type="http://schemas.openxmlformats.org/officeDocument/2006/relationships/slideLayout" Target="../slideLayouts/slideLayout31.xml"/><Relationship Id="rId3" Type="http://schemas.openxmlformats.org/officeDocument/2006/relationships/slideLayout" Target="../slideLayouts/slideLayout32.xml"/><Relationship Id="rId4" Type="http://schemas.openxmlformats.org/officeDocument/2006/relationships/slideLayout" Target="../slideLayouts/slideLayout33.xml"/><Relationship Id="rId5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5.xml"/><Relationship Id="rId7" Type="http://schemas.openxmlformats.org/officeDocument/2006/relationships/slideLayout" Target="../slideLayouts/slideLayout36.xml"/><Relationship Id="rId8" Type="http://schemas.openxmlformats.org/officeDocument/2006/relationships/slideLayout" Target="../slideLayouts/slideLayout37.xml"/><Relationship Id="rId9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39.xml"/></Relationships>
</file>

<file path=ppt/slideMasters/_rels/slideMaster5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1" Type="http://schemas.openxmlformats.org/officeDocument/2006/relationships/slideLayout" Target="../slideLayouts/slideLayout41.xml"/><Relationship Id="rId2" Type="http://schemas.openxmlformats.org/officeDocument/2006/relationships/slideLayout" Target="../slideLayouts/slideLayout42.xml"/><Relationship Id="rId3" Type="http://schemas.openxmlformats.org/officeDocument/2006/relationships/slideLayout" Target="../slideLayouts/slideLayout43.xml"/><Relationship Id="rId4" Type="http://schemas.openxmlformats.org/officeDocument/2006/relationships/slideLayout" Target="../slideLayouts/slideLayout44.xml"/><Relationship Id="rId5" Type="http://schemas.openxmlformats.org/officeDocument/2006/relationships/slideLayout" Target="../slideLayouts/slideLayout45.xml"/><Relationship Id="rId6" Type="http://schemas.openxmlformats.org/officeDocument/2006/relationships/slideLayout" Target="../slideLayouts/slideLayout46.xml"/><Relationship Id="rId7" Type="http://schemas.openxmlformats.org/officeDocument/2006/relationships/slideLayout" Target="../slideLayouts/slideLayout47.xml"/><Relationship Id="rId8" Type="http://schemas.openxmlformats.org/officeDocument/2006/relationships/slideLayout" Target="../slideLayouts/slideLayout48.xml"/><Relationship Id="rId9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0.xml"/></Relationships>
</file>

<file path=ppt/slideMasters/_rels/slideMaster6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13" Type="http://schemas.openxmlformats.org/officeDocument/2006/relationships/image" Target="../media/image4.png"/><Relationship Id="rId14" Type="http://schemas.microsoft.com/office/2007/relationships/hdphoto" Target="../media/hdphoto1.wdp"/><Relationship Id="rId1" Type="http://schemas.openxmlformats.org/officeDocument/2006/relationships/slideLayout" Target="../slideLayouts/slideLayout52.xml"/><Relationship Id="rId2" Type="http://schemas.openxmlformats.org/officeDocument/2006/relationships/slideLayout" Target="../slideLayouts/slideLayout53.xml"/><Relationship Id="rId3" Type="http://schemas.openxmlformats.org/officeDocument/2006/relationships/slideLayout" Target="../slideLayouts/slideLayout54.xml"/><Relationship Id="rId4" Type="http://schemas.openxmlformats.org/officeDocument/2006/relationships/slideLayout" Target="../slideLayouts/slideLayout55.xml"/><Relationship Id="rId5" Type="http://schemas.openxmlformats.org/officeDocument/2006/relationships/slideLayout" Target="../slideLayouts/slideLayout56.xml"/><Relationship Id="rId6" Type="http://schemas.openxmlformats.org/officeDocument/2006/relationships/slideLayout" Target="../slideLayouts/slideLayout57.xml"/><Relationship Id="rId7" Type="http://schemas.openxmlformats.org/officeDocument/2006/relationships/slideLayout" Target="../slideLayouts/slideLayout58.xml"/><Relationship Id="rId8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>
            <a:spLocks noGrp="1"/>
          </p:cNvSpPr>
          <p:nvPr>
            <p:ph type="title"/>
          </p:nvPr>
        </p:nvSpPr>
        <p:spPr>
          <a:xfrm>
            <a:off x="628662" y="365124"/>
            <a:ext cx="7886699" cy="132556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body" idx="1"/>
          </p:nvPr>
        </p:nvSpPr>
        <p:spPr>
          <a:xfrm>
            <a:off x="628662" y="1825625"/>
            <a:ext cx="7886699" cy="435133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28600" marR="0" lvl="0" indent="-5080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1000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685800" marR="0" lvl="1" indent="-762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1016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dt" idx="10"/>
          </p:nvPr>
        </p:nvSpPr>
        <p:spPr>
          <a:xfrm>
            <a:off x="628662" y="6356356"/>
            <a:ext cx="20573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defTabSz="914400"/>
            <a:endParaRPr kern="0"/>
          </a:p>
        </p:txBody>
      </p:sp>
      <p:sp>
        <p:nvSpPr>
          <p:cNvPr id="9" name="Shape 9"/>
          <p:cNvSpPr txBox="1">
            <a:spLocks noGrp="1"/>
          </p:cNvSpPr>
          <p:nvPr>
            <p:ph type="ftr" idx="11"/>
          </p:nvPr>
        </p:nvSpPr>
        <p:spPr>
          <a:xfrm>
            <a:off x="3028950" y="6356356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defTabSz="914400"/>
            <a:endParaRPr kern="0"/>
          </a:p>
        </p:txBody>
      </p:sp>
      <p:sp>
        <p:nvSpPr>
          <p:cNvPr id="10" name="Shape 10"/>
          <p:cNvSpPr txBox="1">
            <a:spLocks noGrp="1"/>
          </p:cNvSpPr>
          <p:nvPr>
            <p:ph type="sldNum" idx="12"/>
          </p:nvPr>
        </p:nvSpPr>
        <p:spPr>
          <a:xfrm>
            <a:off x="6457962" y="6356356"/>
            <a:ext cx="20573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algn="r" defTabSz="914400">
              <a:buSzPct val="25000"/>
            </a:pPr>
            <a:fld id="{00000000-1234-1234-1234-123412341234}" type="slidenum">
              <a:rPr lang="en-US" sz="1200" kern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pPr algn="r" defTabSz="914400">
                <a:buSzPct val="25000"/>
              </a:pPr>
              <a:t>‹#›</a:t>
            </a:fld>
            <a:endParaRPr lang="en-US" sz="1200" kern="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68" r:id="rId1"/>
    <p:sldLayoutId id="2147483670" r:id="rId2"/>
    <p:sldLayoutId id="2147483671" r:id="rId3"/>
    <p:sldLayoutId id="2147483674" r:id="rId4"/>
    <p:sldLayoutId id="2147483675" r:id="rId5"/>
    <p:sldLayoutId id="2147483676" r:id="rId6"/>
    <p:sldLayoutId id="2147483677" r:id="rId7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B2EBFC-AB8C-A740-8B0F-222D27546883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7/23/17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2D2B3B-882E-40F3-A32F-6DD516915044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TextBox 6"/>
          <p:cNvSpPr txBox="1"/>
          <p:nvPr userDrawn="1"/>
        </p:nvSpPr>
        <p:spPr>
          <a:xfrm>
            <a:off x="7073868" y="5422604"/>
            <a:ext cx="1740543" cy="118139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noAutofit/>
          </a:bodyPr>
          <a:lstStyle/>
          <a:p>
            <a:r>
              <a:rPr lang="en-US" sz="1400" dirty="0" smtClean="0">
                <a:solidFill>
                  <a:prstClr val="black"/>
                </a:solidFill>
                <a:latin typeface="Calibri"/>
              </a:rPr>
              <a:t>Insert your logo here (go to master slide view &amp; replace this entire box with the logo image)</a:t>
            </a:r>
            <a:endParaRPr lang="en-US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3953172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</p:sldLayoutIdLst>
  <p:transition xmlns:p14="http://schemas.microsoft.com/office/powerpoint/2010/main" spd="slow">
    <p:wipe/>
  </p:transition>
  <p:timing>
    <p:tnLst>
      <p:par>
        <p:cTn xmlns:p14="http://schemas.microsoft.com/office/powerpoint/2010/main"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B2EBFC-AB8C-A740-8B0F-222D27546883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7/23/17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2D2B3B-882E-40F3-A32F-6DD516915044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TextBox 6"/>
          <p:cNvSpPr txBox="1"/>
          <p:nvPr userDrawn="1"/>
        </p:nvSpPr>
        <p:spPr>
          <a:xfrm>
            <a:off x="7073868" y="5422604"/>
            <a:ext cx="1740543" cy="118139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noAutofit/>
          </a:bodyPr>
          <a:lstStyle/>
          <a:p>
            <a:r>
              <a:rPr lang="en-US" sz="1400" dirty="0" smtClean="0">
                <a:solidFill>
                  <a:prstClr val="black"/>
                </a:solidFill>
                <a:latin typeface="Calibri"/>
              </a:rPr>
              <a:t>Insert your logo here (go to master slide view &amp; replace this entire box with the logo image)</a:t>
            </a:r>
            <a:endParaRPr lang="en-US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3953172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  <p:sldLayoutId id="2147483696" r:id="rId6"/>
    <p:sldLayoutId id="2147483697" r:id="rId7"/>
    <p:sldLayoutId id="2147483698" r:id="rId8"/>
    <p:sldLayoutId id="2147483699" r:id="rId9"/>
    <p:sldLayoutId id="2147483700" r:id="rId10"/>
    <p:sldLayoutId id="2147483701" r:id="rId11"/>
  </p:sldLayoutIdLst>
  <p:transition xmlns:p14="http://schemas.microsoft.com/office/powerpoint/2010/main" spd="slow">
    <p:wipe/>
  </p:transition>
  <p:timing>
    <p:tnLst>
      <p:par>
        <p:cTn xmlns:p14="http://schemas.microsoft.com/office/powerpoint/2010/main"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B2EBFC-AB8C-A740-8B0F-222D27546883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7/23/17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2D2B3B-882E-40F3-A32F-6DD516915044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TextBox 6"/>
          <p:cNvSpPr txBox="1"/>
          <p:nvPr userDrawn="1"/>
        </p:nvSpPr>
        <p:spPr>
          <a:xfrm>
            <a:off x="7073868" y="5422604"/>
            <a:ext cx="1740543" cy="118139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noAutofit/>
          </a:bodyPr>
          <a:lstStyle/>
          <a:p>
            <a:r>
              <a:rPr lang="en-US" sz="1400" dirty="0" smtClean="0">
                <a:solidFill>
                  <a:prstClr val="black"/>
                </a:solidFill>
                <a:latin typeface="Calibri"/>
              </a:rPr>
              <a:t>Insert your logo here (go to master slide view &amp; replace this entire box with the logo image)</a:t>
            </a:r>
            <a:endParaRPr lang="en-US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3953172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3" r:id="rId1"/>
    <p:sldLayoutId id="2147483704" r:id="rId2"/>
    <p:sldLayoutId id="2147483705" r:id="rId3"/>
    <p:sldLayoutId id="2147483706" r:id="rId4"/>
    <p:sldLayoutId id="2147483707" r:id="rId5"/>
    <p:sldLayoutId id="2147483708" r:id="rId6"/>
    <p:sldLayoutId id="2147483709" r:id="rId7"/>
    <p:sldLayoutId id="2147483710" r:id="rId8"/>
    <p:sldLayoutId id="2147483711" r:id="rId9"/>
    <p:sldLayoutId id="2147483712" r:id="rId10"/>
    <p:sldLayoutId id="2147483713" r:id="rId11"/>
  </p:sldLayoutIdLst>
  <p:transition xmlns:p14="http://schemas.microsoft.com/office/powerpoint/2010/main" spd="slow">
    <p:wipe/>
  </p:transition>
  <p:timing>
    <p:tnLst>
      <p:par>
        <p:cTn xmlns:p14="http://schemas.microsoft.com/office/powerpoint/2010/main"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pPr defTabSz="914400"/>
            <a:fld id="{690A84A5-5577-4F04-8B0F-8EF801B9B7C9}" type="datetimeFigureOut">
              <a:rPr lang="en-US" smtClean="0">
                <a:solidFill>
                  <a:srgbClr val="775F55"/>
                </a:solidFill>
                <a:latin typeface="Tw Cen MT"/>
              </a:rPr>
              <a:pPr defTabSz="914400"/>
              <a:t>7/24/17</a:t>
            </a:fld>
            <a:endParaRPr lang="en-US">
              <a:solidFill>
                <a:srgbClr val="775F55"/>
              </a:solidFill>
              <a:latin typeface="Tw Cen MT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pPr defTabSz="914400"/>
            <a:endParaRPr lang="en-US">
              <a:solidFill>
                <a:srgbClr val="775F55"/>
              </a:solidFill>
              <a:latin typeface="Tw Cen MT"/>
            </a:endParaRPr>
          </a:p>
        </p:txBody>
      </p:sp>
      <p:sp>
        <p:nvSpPr>
          <p:cNvPr id="7" name="Rectangle 6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/>
            <a:endParaRPr lang="en-US">
              <a:solidFill>
                <a:prstClr val="white"/>
              </a:solidFill>
              <a:latin typeface="Tw Cen MT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/>
            <a:endParaRPr lang="en-US">
              <a:solidFill>
                <a:prstClr val="white"/>
              </a:solidFill>
              <a:latin typeface="Tw Cen MT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/>
            <a:endParaRPr lang="en-US">
              <a:solidFill>
                <a:prstClr val="white"/>
              </a:solidFill>
              <a:latin typeface="Tw Cen MT"/>
            </a:endParaRPr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pPr defTabSz="914400"/>
            <a:fld id="{0CAD5B7A-AF6B-49DB-BA4B-53A04C307C97}" type="slidenum">
              <a:rPr lang="en-US" smtClean="0">
                <a:latin typeface="Tw Cen MT"/>
              </a:rPr>
              <a:pPr defTabSz="914400"/>
              <a:t>‹#›</a:t>
            </a:fld>
            <a:endParaRPr lang="en-US">
              <a:latin typeface="Tw Cen MT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6" r:id="rId1"/>
    <p:sldLayoutId id="2147483717" r:id="rId2"/>
    <p:sldLayoutId id="2147483718" r:id="rId3"/>
    <p:sldLayoutId id="2147483719" r:id="rId4"/>
    <p:sldLayoutId id="2147483720" r:id="rId5"/>
    <p:sldLayoutId id="2147483721" r:id="rId6"/>
    <p:sldLayoutId id="2147483722" r:id="rId7"/>
    <p:sldLayoutId id="2147483723" r:id="rId8"/>
    <p:sldLayoutId id="2147483724" r:id="rId9"/>
    <p:sldLayoutId id="2147483725" r:id="rId10"/>
    <p:sldLayoutId id="2147483726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fld id="{6BC5A982-8EEF-437F-A449-FC296E27A779}" type="datetimeFigureOut">
              <a:rPr lang="en-US" smtClean="0">
                <a:solidFill>
                  <a:prstClr val="white">
                    <a:tint val="75000"/>
                  </a:prstClr>
                </a:solidFill>
                <a:latin typeface="Calibri"/>
              </a:rPr>
              <a:pPr defTabSz="914400"/>
              <a:t>7/24/17</a:t>
            </a:fld>
            <a:endParaRPr lang="en-US">
              <a:solidFill>
                <a:prstClr val="white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43200" y="6400800"/>
            <a:ext cx="3886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endParaRPr lang="en-US">
              <a:solidFill>
                <a:prstClr val="white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fld id="{92385923-C3E8-4A93-A0F9-C90B5BDB8098}" type="slidenum">
              <a:rPr lang="en-US" smtClean="0">
                <a:solidFill>
                  <a:prstClr val="white">
                    <a:tint val="75000"/>
                  </a:prstClr>
                </a:solidFill>
                <a:latin typeface="Calibri"/>
              </a:rPr>
              <a:pPr defTabSz="914400"/>
              <a:t>‹#›</a:t>
            </a:fld>
            <a:endParaRPr lang="en-US">
              <a:solidFill>
                <a:prstClr val="white">
                  <a:tint val="75000"/>
                </a:prstClr>
              </a:solidFill>
              <a:latin typeface="Calibri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0"/>
            <a:ext cx="6629400" cy="6629400"/>
          </a:xfrm>
          <a:prstGeom prst="rect">
            <a:avLst/>
          </a:prstGeom>
          <a:scene3d>
            <a:camera prst="orthographicFront">
              <a:rot lat="0" lon="0" rev="1650000"/>
            </a:camera>
            <a:lightRig rig="threePt" dir="t"/>
          </a:scene3d>
        </p:spPr>
      </p:pic>
    </p:spTree>
    <p:extLst>
      <p:ext uri="{BB962C8B-B14F-4D97-AF65-F5344CB8AC3E}">
        <p14:creationId xmlns:p14="http://schemas.microsoft.com/office/powerpoint/2010/main" val="377535356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28" r:id="rId1"/>
    <p:sldLayoutId id="2147483729" r:id="rId2"/>
    <p:sldLayoutId id="2147483730" r:id="rId3"/>
    <p:sldLayoutId id="2147483731" r:id="rId4"/>
    <p:sldLayoutId id="2147483732" r:id="rId5"/>
    <p:sldLayoutId id="2147483733" r:id="rId6"/>
    <p:sldLayoutId id="2147483734" r:id="rId7"/>
    <p:sldLayoutId id="2147483735" r:id="rId8"/>
    <p:sldLayoutId id="2147483736" r:id="rId9"/>
    <p:sldLayoutId id="2147483737" r:id="rId10"/>
    <p:sldLayoutId id="2147483738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4" Type="http://schemas.openxmlformats.org/officeDocument/2006/relationships/image" Target="../media/image6.jp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1.xml"/><Relationship Id="rId2" Type="http://schemas.openxmlformats.org/officeDocument/2006/relationships/image" Target="../media/image19.jp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9.jp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1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9.jp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1.xml"/><Relationship Id="rId2" Type="http://schemas.openxmlformats.org/officeDocument/2006/relationships/image" Target="../media/image19.jp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1.xml"/><Relationship Id="rId2" Type="http://schemas.openxmlformats.org/officeDocument/2006/relationships/image" Target="../media/image19.jp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1.xml"/><Relationship Id="rId2" Type="http://schemas.openxmlformats.org/officeDocument/2006/relationships/image" Target="../media/image19.jp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1.xml"/><Relationship Id="rId2" Type="http://schemas.openxmlformats.org/officeDocument/2006/relationships/image" Target="../media/image19.jp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1.xml"/><Relationship Id="rId2" Type="http://schemas.openxmlformats.org/officeDocument/2006/relationships/image" Target="../media/image19.jp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1.xml"/><Relationship Id="rId2" Type="http://schemas.openxmlformats.org/officeDocument/2006/relationships/image" Target="../media/image19.jp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nationalsharedhousing.org/" TargetMode="External"/><Relationship Id="rId4" Type="http://schemas.openxmlformats.org/officeDocument/2006/relationships/image" Target="../media/image19.jpg"/><Relationship Id="rId1" Type="http://schemas.openxmlformats.org/officeDocument/2006/relationships/slideLayout" Target="../slideLayouts/slideLayout31.xml"/><Relationship Id="rId2" Type="http://schemas.openxmlformats.org/officeDocument/2006/relationships/hyperlink" Target="http://www.homesharevermont.org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4" Type="http://schemas.openxmlformats.org/officeDocument/2006/relationships/image" Target="../media/image8.jp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1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20.jp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2.xml"/><Relationship Id="rId2" Type="http://schemas.openxmlformats.org/officeDocument/2006/relationships/notesSlide" Target="../notesSlides/notesSlide1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2.xml"/><Relationship Id="rId2" Type="http://schemas.openxmlformats.org/officeDocument/2006/relationships/notesSlide" Target="../notesSlides/notesSlide1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4" Type="http://schemas.openxmlformats.org/officeDocument/2006/relationships/image" Target="../media/image22.jpeg"/><Relationship Id="rId5" Type="http://schemas.openxmlformats.org/officeDocument/2006/relationships/image" Target="../media/image23.jpeg"/><Relationship Id="rId1" Type="http://schemas.openxmlformats.org/officeDocument/2006/relationships/slideLayout" Target="../slideLayouts/slideLayout42.xml"/><Relationship Id="rId2" Type="http://schemas.openxmlformats.org/officeDocument/2006/relationships/notesSlide" Target="../notesSlides/notesSlide1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4" Type="http://schemas.openxmlformats.org/officeDocument/2006/relationships/image" Target="../media/image25.jpeg"/><Relationship Id="rId1" Type="http://schemas.openxmlformats.org/officeDocument/2006/relationships/slideLayout" Target="../slideLayouts/slideLayout46.xml"/><Relationship Id="rId2" Type="http://schemas.openxmlformats.org/officeDocument/2006/relationships/notesSlide" Target="../notesSlides/notesSlide1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2.xml"/><Relationship Id="rId2" Type="http://schemas.openxmlformats.org/officeDocument/2006/relationships/notesSlide" Target="../notesSlides/notesSlide15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2.xml"/><Relationship Id="rId2" Type="http://schemas.openxmlformats.org/officeDocument/2006/relationships/notesSlide" Target="../notesSlides/notesSlide16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2.xml"/><Relationship Id="rId2" Type="http://schemas.openxmlformats.org/officeDocument/2006/relationships/notesSlide" Target="../notesSlides/notesSlide1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2.xml"/><Relationship Id="rId2" Type="http://schemas.openxmlformats.org/officeDocument/2006/relationships/image" Target="../media/image26.jpe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2.xml"/><Relationship Id="rId2" Type="http://schemas.openxmlformats.org/officeDocument/2006/relationships/notesSlide" Target="../notesSlides/notesSlide1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4" Type="http://schemas.openxmlformats.org/officeDocument/2006/relationships/image" Target="../media/image10.png"/><Relationship Id="rId5" Type="http://schemas.openxmlformats.org/officeDocument/2006/relationships/image" Target="../media/image11.png"/><Relationship Id="rId6" Type="http://schemas.openxmlformats.org/officeDocument/2006/relationships/image" Target="../media/image12.png"/><Relationship Id="rId7" Type="http://schemas.openxmlformats.org/officeDocument/2006/relationships/image" Target="../media/image13.png"/><Relationship Id="rId8" Type="http://schemas.openxmlformats.org/officeDocument/2006/relationships/image" Target="../media/image14.png"/><Relationship Id="rId9" Type="http://schemas.openxmlformats.org/officeDocument/2006/relationships/image" Target="../media/image15.png"/><Relationship Id="rId10" Type="http://schemas.openxmlformats.org/officeDocument/2006/relationships/image" Target="../media/image16.jp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2.xml"/><Relationship Id="rId2" Type="http://schemas.openxmlformats.org/officeDocument/2006/relationships/notesSlide" Target="../notesSlides/notesSlide19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2.xml"/><Relationship Id="rId2" Type="http://schemas.openxmlformats.org/officeDocument/2006/relationships/notesSlide" Target="../notesSlides/notesSlide20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2.xml"/><Relationship Id="rId2" Type="http://schemas.openxmlformats.org/officeDocument/2006/relationships/notesSlide" Target="../notesSlides/notesSlide21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2.xml"/><Relationship Id="rId2" Type="http://schemas.openxmlformats.org/officeDocument/2006/relationships/notesSlide" Target="../notesSlides/notesSlide2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2.xml"/><Relationship Id="rId2" Type="http://schemas.openxmlformats.org/officeDocument/2006/relationships/notesSlide" Target="../notesSlides/notesSlide23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2.xml"/><Relationship Id="rId2" Type="http://schemas.openxmlformats.org/officeDocument/2006/relationships/notesSlide" Target="../notesSlides/notesSlide24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3.xml"/><Relationship Id="rId2" Type="http://schemas.openxmlformats.org/officeDocument/2006/relationships/image" Target="../media/image27.pn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3.xml"/><Relationship Id="rId2" Type="http://schemas.openxmlformats.org/officeDocument/2006/relationships/image" Target="../media/image28.jpg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3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4" Type="http://schemas.openxmlformats.org/officeDocument/2006/relationships/image" Target="../media/image17.jp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3.xml"/><Relationship Id="rId2" Type="http://schemas.openxmlformats.org/officeDocument/2006/relationships/image" Target="../media/image29.jpeg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3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3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3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3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3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3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3.xml"/><Relationship Id="rId2" Type="http://schemas.openxmlformats.org/officeDocument/2006/relationships/hyperlink" Target="mailto:jlevine@portlandmaine.gov" TargetMode="Externa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4" Type="http://schemas.openxmlformats.org/officeDocument/2006/relationships/image" Target="../media/image30.png"/><Relationship Id="rId5" Type="http://schemas.openxmlformats.org/officeDocument/2006/relationships/image" Target="../media/image31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5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6.xml"/><Relationship Id="rId3" Type="http://schemas.openxmlformats.org/officeDocument/2006/relationships/image" Target="../media/image16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6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4" Type="http://schemas.openxmlformats.org/officeDocument/2006/relationships/image" Target="../media/image19.jp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image" Target="../media/image19.jp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Relationship Id="rId2" Type="http://schemas.openxmlformats.org/officeDocument/2006/relationships/image" Target="../media/image19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-228600" y="0"/>
            <a:ext cx="9372600" cy="6857999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0" y="6858000"/>
                </a:moveTo>
                <a:lnTo>
                  <a:pt x="12192000" y="6858000"/>
                </a:lnTo>
                <a:lnTo>
                  <a:pt x="12192000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6">
              <a:lumMod val="50000"/>
            </a:schemeClr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" name="object 4"/>
          <p:cNvSpPr txBox="1"/>
          <p:nvPr/>
        </p:nvSpPr>
        <p:spPr>
          <a:xfrm>
            <a:off x="0" y="228600"/>
            <a:ext cx="8915400" cy="6340197"/>
          </a:xfrm>
          <a:prstGeom prst="rect">
            <a:avLst/>
          </a:prstGeom>
          <a:solidFill>
            <a:srgbClr val="FFFFFF"/>
          </a:solidFill>
        </p:spPr>
        <p:txBody>
          <a:bodyPr vert="horz" wrap="square" lIns="0" tIns="0" rIns="0" bIns="0" rtlCol="0">
            <a:spAutoFit/>
          </a:bodyPr>
          <a:lstStyle/>
          <a:p>
            <a:pPr marL="12700" algn="ctr">
              <a:lnSpc>
                <a:spcPct val="100000"/>
              </a:lnSpc>
              <a:tabLst>
                <a:tab pos="1462405" algn="l"/>
                <a:tab pos="5128895" algn="l"/>
              </a:tabLst>
            </a:pPr>
            <a:endParaRPr lang="en-US" sz="4400" dirty="0" smtClean="0">
              <a:solidFill>
                <a:srgbClr val="340072"/>
              </a:solidFill>
              <a:latin typeface="Calibri"/>
              <a:cs typeface="Calibri"/>
            </a:endParaRPr>
          </a:p>
          <a:p>
            <a:pPr marL="12700" algn="ctr">
              <a:lnSpc>
                <a:spcPct val="100000"/>
              </a:lnSpc>
              <a:tabLst>
                <a:tab pos="1462405" algn="l"/>
                <a:tab pos="5128895" algn="l"/>
              </a:tabLst>
            </a:pPr>
            <a:endParaRPr lang="en-US" sz="1400" dirty="0" smtClean="0">
              <a:solidFill>
                <a:srgbClr val="340072"/>
              </a:solidFill>
              <a:latin typeface="Calibri"/>
              <a:cs typeface="Calibri"/>
            </a:endParaRPr>
          </a:p>
          <a:p>
            <a:pPr marL="12700" algn="ctr">
              <a:lnSpc>
                <a:spcPct val="100000"/>
              </a:lnSpc>
              <a:tabLst>
                <a:tab pos="1462405" algn="l"/>
                <a:tab pos="5128895" algn="l"/>
              </a:tabLst>
            </a:pPr>
            <a:r>
              <a:rPr lang="en-US" sz="4000" dirty="0" smtClean="0">
                <a:solidFill>
                  <a:srgbClr val="340072"/>
                </a:solidFill>
                <a:latin typeface="Calibri"/>
                <a:cs typeface="Calibri"/>
              </a:rPr>
              <a:t>Today’s Webinar: </a:t>
            </a:r>
          </a:p>
          <a:p>
            <a:pPr marL="12700" algn="ctr">
              <a:lnSpc>
                <a:spcPct val="100000"/>
              </a:lnSpc>
              <a:tabLst>
                <a:tab pos="1462405" algn="l"/>
                <a:tab pos="5128895" algn="l"/>
              </a:tabLst>
            </a:pPr>
            <a:r>
              <a:rPr lang="en-US" sz="4400" b="1" dirty="0" smtClean="0">
                <a:solidFill>
                  <a:srgbClr val="340072"/>
                </a:solidFill>
                <a:latin typeface="Calibri"/>
                <a:cs typeface="Calibri"/>
              </a:rPr>
              <a:t>Creative Ways to Age at Home by Sharing One’s Home</a:t>
            </a:r>
            <a:endParaRPr lang="en-US" sz="5400" dirty="0" smtClean="0">
              <a:solidFill>
                <a:srgbClr val="340072"/>
              </a:solidFill>
              <a:latin typeface="Calibri"/>
              <a:cs typeface="Calibri"/>
            </a:endParaRPr>
          </a:p>
          <a:p>
            <a:pPr marL="12700" algn="ctr">
              <a:lnSpc>
                <a:spcPct val="100000"/>
              </a:lnSpc>
              <a:tabLst>
                <a:tab pos="1462405" algn="l"/>
                <a:tab pos="5128895" algn="l"/>
              </a:tabLst>
            </a:pPr>
            <a:endParaRPr lang="en-US" sz="5400" dirty="0" smtClean="0">
              <a:solidFill>
                <a:srgbClr val="340072"/>
              </a:solidFill>
              <a:latin typeface="Calibri"/>
              <a:cs typeface="Calibri"/>
            </a:endParaRPr>
          </a:p>
          <a:p>
            <a:pPr marL="12700" algn="ctr">
              <a:lnSpc>
                <a:spcPct val="100000"/>
              </a:lnSpc>
              <a:tabLst>
                <a:tab pos="1462405" algn="l"/>
                <a:tab pos="5128895" algn="l"/>
              </a:tabLst>
            </a:pPr>
            <a:endParaRPr lang="en-US" sz="5400" dirty="0">
              <a:solidFill>
                <a:srgbClr val="340072"/>
              </a:solidFill>
              <a:latin typeface="Calibri"/>
              <a:cs typeface="Calibri"/>
            </a:endParaRPr>
          </a:p>
          <a:p>
            <a:pPr marL="12700" algn="ctr">
              <a:lnSpc>
                <a:spcPct val="100000"/>
              </a:lnSpc>
              <a:tabLst>
                <a:tab pos="1462405" algn="l"/>
                <a:tab pos="5128895" algn="l"/>
              </a:tabLst>
            </a:pPr>
            <a:endParaRPr lang="en-US" sz="5400" dirty="0" smtClean="0">
              <a:solidFill>
                <a:srgbClr val="340072"/>
              </a:solidFill>
              <a:latin typeface="Calibri"/>
              <a:cs typeface="Calibri"/>
            </a:endParaRPr>
          </a:p>
          <a:p>
            <a:pPr marL="12700" algn="ctr">
              <a:lnSpc>
                <a:spcPct val="100000"/>
              </a:lnSpc>
              <a:tabLst>
                <a:tab pos="1462405" algn="l"/>
                <a:tab pos="5128895" algn="l"/>
              </a:tabLst>
            </a:pPr>
            <a:endParaRPr sz="5400" dirty="0">
              <a:solidFill>
                <a:srgbClr val="340072"/>
              </a:solidFill>
              <a:latin typeface="Calibri"/>
              <a:cs typeface="Calibri"/>
            </a:endParaRPr>
          </a:p>
        </p:txBody>
      </p:sp>
      <p:pic>
        <p:nvPicPr>
          <p:cNvPr id="8" name="Picture 7" descr="rectangleLogo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9" t="8122" r="1098" b="6950"/>
          <a:stretch/>
        </p:blipFill>
        <p:spPr>
          <a:xfrm>
            <a:off x="3048000" y="0"/>
            <a:ext cx="2819400" cy="1012605"/>
          </a:xfrm>
          <a:prstGeom prst="rect">
            <a:avLst/>
          </a:prstGeom>
        </p:spPr>
      </p:pic>
      <p:pic>
        <p:nvPicPr>
          <p:cNvPr id="7" name="Picture 6" descr="homesharephoto.jpg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542" t="7937" r="-1" b="29506"/>
          <a:stretch/>
        </p:blipFill>
        <p:spPr>
          <a:xfrm>
            <a:off x="1066800" y="3352800"/>
            <a:ext cx="6858001" cy="3124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sz="3800" b="1" dirty="0" smtClean="0"/>
              <a:t>Would you like to have a program that:</a:t>
            </a:r>
            <a:endParaRPr lang="en-US" sz="3800" b="1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Offers an average rent of $221/month</a:t>
            </a:r>
          </a:p>
          <a:p>
            <a:r>
              <a:rPr lang="en-US" dirty="0" smtClean="0"/>
              <a:t>Helps people ages 18-99+</a:t>
            </a:r>
          </a:p>
          <a:p>
            <a:r>
              <a:rPr lang="en-US" dirty="0" smtClean="0"/>
              <a:t>Helps people of any income but mostly with very low incomes</a:t>
            </a:r>
          </a:p>
          <a:p>
            <a:r>
              <a:rPr lang="en-US" dirty="0" smtClean="0"/>
              <a:t>Participants report feeling safer, healthier, and sleeping &amp; eating better.</a:t>
            </a:r>
          </a:p>
          <a:p>
            <a:r>
              <a:rPr lang="en-US" dirty="0" smtClean="0"/>
              <a:t>It’s called </a:t>
            </a:r>
            <a:r>
              <a:rPr lang="en-US" dirty="0" smtClean="0">
                <a:solidFill>
                  <a:srgbClr val="00B050"/>
                </a:solidFill>
              </a:rPr>
              <a:t>homesharing</a:t>
            </a:r>
            <a:r>
              <a:rPr lang="en-US" dirty="0" smtClean="0"/>
              <a:t>!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3855" y="5251006"/>
            <a:ext cx="1885593" cy="13199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766168"/>
      </p:ext>
    </p:extLst>
  </p:cSld>
  <p:clrMapOvr>
    <a:masterClrMapping/>
  </p:clrMapOvr>
  <p:transition xmlns:p14="http://schemas.microsoft.com/office/powerpoint/2010/main" spd="slow">
    <p:wip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sz="3800" b="1" dirty="0" smtClean="0"/>
              <a:t>What is homesharing?</a:t>
            </a:r>
            <a:endParaRPr lang="en-US" sz="3800" b="1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07606" y="5298631"/>
            <a:ext cx="1885593" cy="1319915"/>
          </a:xfrm>
          <a:prstGeom prst="rect">
            <a:avLst/>
          </a:prstGeom>
        </p:spPr>
      </p:pic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>
              <a:lnSpc>
                <a:spcPct val="120000"/>
              </a:lnSpc>
            </a:pPr>
            <a:r>
              <a:rPr lang="en-US" sz="3100" dirty="0"/>
              <a:t>Two or more people share a home to their mutual benefit. </a:t>
            </a:r>
            <a:r>
              <a:rPr lang="en-US" sz="3100" dirty="0" smtClean="0"/>
              <a:t>           (</a:t>
            </a:r>
            <a:r>
              <a:rPr lang="en-US" sz="3100" dirty="0"/>
              <a:t>Hosts &amp; Guests</a:t>
            </a:r>
            <a:r>
              <a:rPr lang="en-US" sz="3100" dirty="0" smtClean="0"/>
              <a:t>)</a:t>
            </a:r>
          </a:p>
          <a:p>
            <a:pPr>
              <a:lnSpc>
                <a:spcPct val="120000"/>
              </a:lnSpc>
            </a:pPr>
            <a:r>
              <a:rPr lang="en-US" sz="3100" dirty="0"/>
              <a:t>The home can be an apartment, condo, mobile home, or traditional single </a:t>
            </a:r>
            <a:r>
              <a:rPr lang="en-US" sz="3100"/>
              <a:t>family </a:t>
            </a:r>
            <a:r>
              <a:rPr lang="en-US" sz="3100" smtClean="0"/>
              <a:t>house.</a:t>
            </a:r>
            <a:endParaRPr lang="en-US" sz="3100" dirty="0" smtClean="0"/>
          </a:p>
          <a:p>
            <a:pPr lvl="0">
              <a:lnSpc>
                <a:spcPct val="120000"/>
              </a:lnSpc>
            </a:pPr>
            <a:r>
              <a:rPr lang="en-US" sz="3100" dirty="0"/>
              <a:t>The Host offers a private bedroom and shared common area in exchange for rent, service, or a combination of the two. </a:t>
            </a:r>
          </a:p>
          <a:p>
            <a:pPr>
              <a:lnSpc>
                <a:spcPct val="120000"/>
              </a:lnSpc>
            </a:pPr>
            <a:r>
              <a:rPr lang="en-US" sz="3100" dirty="0" smtClean="0"/>
              <a:t>It </a:t>
            </a:r>
            <a:r>
              <a:rPr lang="en-US" sz="3100" dirty="0"/>
              <a:t>differs from a typical roommate situation because it is about two people helping each other. </a:t>
            </a:r>
          </a:p>
          <a:p>
            <a:pPr>
              <a:lnSpc>
                <a:spcPct val="120000"/>
              </a:lnSpc>
            </a:pPr>
            <a:r>
              <a:rPr lang="en-US" sz="3100" dirty="0"/>
              <a:t>There is usually a written agreement outlining the expectations of both parties. </a:t>
            </a:r>
          </a:p>
          <a:p>
            <a:pPr>
              <a:lnSpc>
                <a:spcPct val="120000"/>
              </a:lnSpc>
            </a:pPr>
            <a:r>
              <a:rPr lang="en-US" sz="3100" dirty="0"/>
              <a:t>A non-profit homesharing organization </a:t>
            </a:r>
            <a:r>
              <a:rPr lang="en-US" sz="3100" dirty="0" smtClean="0"/>
              <a:t>generally                         provides screening</a:t>
            </a:r>
            <a:r>
              <a:rPr lang="en-US" sz="3100" dirty="0"/>
              <a:t>, matching, and ongoing support.</a:t>
            </a:r>
          </a:p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4756558"/>
      </p:ext>
    </p:extLst>
  </p:cSld>
  <p:clrMapOvr>
    <a:masterClrMapping/>
  </p:clrMapOvr>
  <p:transition xmlns:p14="http://schemas.microsoft.com/office/powerpoint/2010/main" spd="slow">
    <p:wip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sz="3800" b="1" dirty="0" smtClean="0"/>
              <a:t>What Homesharing Is </a:t>
            </a:r>
            <a:r>
              <a:rPr lang="en-US" sz="3800" b="1" u="sng" dirty="0" smtClean="0"/>
              <a:t>Not</a:t>
            </a:r>
            <a:endParaRPr lang="en-US" sz="3800" b="1" u="sng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spcAft>
                <a:spcPts val="1200"/>
              </a:spcAft>
            </a:pPr>
            <a:r>
              <a:rPr lang="en-US" dirty="0"/>
              <a:t>Personal care such as bathing, toileting, or dressing assistance is not part of the service exchange</a:t>
            </a:r>
            <a:r>
              <a:rPr lang="en-US" dirty="0" smtClean="0"/>
              <a:t>.</a:t>
            </a:r>
          </a:p>
          <a:p>
            <a:pPr lvl="0">
              <a:spcAft>
                <a:spcPts val="1200"/>
              </a:spcAft>
            </a:pPr>
            <a:r>
              <a:rPr lang="en-US" dirty="0"/>
              <a:t>Hosts must be relatively independent with no expectation that the Guest is available 24/7</a:t>
            </a:r>
            <a:r>
              <a:rPr lang="en-US" dirty="0" smtClean="0"/>
              <a:t>.</a:t>
            </a:r>
            <a:endParaRPr lang="en-US" dirty="0"/>
          </a:p>
          <a:p>
            <a:pPr lvl="0">
              <a:spcAft>
                <a:spcPts val="1200"/>
              </a:spcAft>
            </a:pPr>
            <a:r>
              <a:rPr lang="en-US" dirty="0" smtClean="0"/>
              <a:t>It </a:t>
            </a:r>
            <a:r>
              <a:rPr lang="en-US" dirty="0"/>
              <a:t>is not an alternative to nursing home </a:t>
            </a:r>
            <a:r>
              <a:rPr lang="en-US" dirty="0" smtClean="0"/>
              <a:t>care </a:t>
            </a:r>
            <a:r>
              <a:rPr lang="en-US" dirty="0"/>
              <a:t>although it can be one service, in combination with others that could prevent or delay </a:t>
            </a:r>
            <a:r>
              <a:rPr lang="en-US" dirty="0" smtClean="0"/>
              <a:t>           nursing </a:t>
            </a:r>
            <a:r>
              <a:rPr lang="en-US" dirty="0"/>
              <a:t>home placement</a:t>
            </a:r>
            <a:r>
              <a:rPr lang="en-US" dirty="0" smtClean="0"/>
              <a:t>.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3855" y="5334000"/>
            <a:ext cx="1885593" cy="12369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1655120"/>
      </p:ext>
    </p:extLst>
  </p:cSld>
  <p:clrMapOvr>
    <a:masterClrMapping/>
  </p:clrMapOvr>
  <p:transition xmlns:p14="http://schemas.microsoft.com/office/powerpoint/2010/main" spd="slow">
    <p:wip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sz="4000" b="1" dirty="0"/>
              <a:t>Community Benefits of Homesharing</a:t>
            </a:r>
            <a:endParaRPr lang="en-US" sz="4000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en-US" dirty="0" smtClean="0"/>
              <a:t>Helps </a:t>
            </a:r>
            <a:r>
              <a:rPr lang="en-US" dirty="0"/>
              <a:t>seniors age in place </a:t>
            </a:r>
          </a:p>
          <a:p>
            <a:pPr lvl="0"/>
            <a:r>
              <a:rPr lang="en-US" dirty="0" smtClean="0"/>
              <a:t>Helps </a:t>
            </a:r>
            <a:r>
              <a:rPr lang="en-US" dirty="0"/>
              <a:t>people with disabilities </a:t>
            </a:r>
            <a:r>
              <a:rPr lang="en-US" dirty="0" smtClean="0"/>
              <a:t>be </a:t>
            </a:r>
            <a:r>
              <a:rPr lang="en-US" dirty="0"/>
              <a:t>more independent </a:t>
            </a:r>
          </a:p>
          <a:p>
            <a:pPr lvl="0"/>
            <a:r>
              <a:rPr lang="en-US" dirty="0" smtClean="0"/>
              <a:t>Helps low </a:t>
            </a:r>
            <a:r>
              <a:rPr lang="en-US" dirty="0"/>
              <a:t>and moderate income people maintain or find very affordable housing</a:t>
            </a:r>
          </a:p>
          <a:p>
            <a:pPr lvl="0"/>
            <a:r>
              <a:rPr lang="en-US" dirty="0"/>
              <a:t>P</a:t>
            </a:r>
            <a:r>
              <a:rPr lang="en-US" dirty="0" smtClean="0"/>
              <a:t>rovides </a:t>
            </a:r>
            <a:r>
              <a:rPr lang="en-US" dirty="0"/>
              <a:t>incredibly cost effective housing program using existing housing stock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3855" y="5251006"/>
            <a:ext cx="1885593" cy="13199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1655120"/>
      </p:ext>
    </p:extLst>
  </p:cSld>
  <p:clrMapOvr>
    <a:masterClrMapping/>
  </p:clrMapOvr>
  <p:transition xmlns:p14="http://schemas.microsoft.com/office/powerpoint/2010/main" spd="slow">
    <p:wip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en-US" sz="4000" b="1" dirty="0"/>
              <a:t>Individual Benefits of Homesharing: Health and Independence</a:t>
            </a:r>
            <a:endParaRPr lang="en-US" sz="4000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sz="4000" dirty="0"/>
              <a:t>2016 Survey results of those sharing their home reported</a:t>
            </a:r>
            <a:r>
              <a:rPr lang="en-US" sz="4000" dirty="0" smtClean="0"/>
              <a:t>:</a:t>
            </a:r>
          </a:p>
          <a:p>
            <a:pPr lvl="1"/>
            <a:r>
              <a:rPr lang="en-US" sz="3300" dirty="0"/>
              <a:t>85% feel safer in their </a:t>
            </a:r>
            <a:r>
              <a:rPr lang="en-US" sz="3300" dirty="0" smtClean="0"/>
              <a:t>home</a:t>
            </a:r>
          </a:p>
          <a:p>
            <a:pPr lvl="1"/>
            <a:r>
              <a:rPr lang="en-US" sz="3300" dirty="0"/>
              <a:t>82% feel </a:t>
            </a:r>
            <a:r>
              <a:rPr lang="en-US" sz="3300" dirty="0" smtClean="0"/>
              <a:t>happier</a:t>
            </a:r>
          </a:p>
          <a:p>
            <a:pPr lvl="1"/>
            <a:r>
              <a:rPr lang="en-US" sz="3300" dirty="0"/>
              <a:t>77% feel less </a:t>
            </a:r>
            <a:r>
              <a:rPr lang="en-US" sz="3300" dirty="0" smtClean="0"/>
              <a:t>lonely</a:t>
            </a:r>
          </a:p>
          <a:p>
            <a:pPr lvl="1"/>
            <a:r>
              <a:rPr lang="en-US" sz="3300" dirty="0"/>
              <a:t>69% report household chores are completed more </a:t>
            </a:r>
            <a:r>
              <a:rPr lang="en-US" sz="3300" dirty="0" smtClean="0"/>
              <a:t>regularly</a:t>
            </a:r>
          </a:p>
          <a:p>
            <a:pPr lvl="1"/>
            <a:r>
              <a:rPr lang="en-US" sz="3300" dirty="0"/>
              <a:t>64% sleep </a:t>
            </a:r>
            <a:r>
              <a:rPr lang="en-US" sz="3300" dirty="0" smtClean="0"/>
              <a:t>better</a:t>
            </a:r>
          </a:p>
          <a:p>
            <a:pPr lvl="1"/>
            <a:r>
              <a:rPr lang="en-US" sz="3300" dirty="0"/>
              <a:t>59% eat </a:t>
            </a:r>
            <a:r>
              <a:rPr lang="en-US" sz="3300" dirty="0" smtClean="0"/>
              <a:t>better</a:t>
            </a:r>
          </a:p>
          <a:p>
            <a:pPr lvl="1"/>
            <a:r>
              <a:rPr lang="en-US" sz="3300" dirty="0"/>
              <a:t>56% feel </a:t>
            </a:r>
            <a:r>
              <a:rPr lang="en-US" sz="3300" dirty="0" smtClean="0"/>
              <a:t>healthier</a:t>
            </a:r>
          </a:p>
          <a:p>
            <a:pPr lvl="1"/>
            <a:r>
              <a:rPr lang="en-US" sz="3300" dirty="0"/>
              <a:t>54% call family less often for </a:t>
            </a:r>
            <a:r>
              <a:rPr lang="en-US" sz="3300" dirty="0" smtClean="0"/>
              <a:t>help</a:t>
            </a:r>
          </a:p>
          <a:p>
            <a:pPr lvl="1"/>
            <a:r>
              <a:rPr lang="en-US" sz="3300" dirty="0"/>
              <a:t>46% get out into the community more </a:t>
            </a:r>
            <a:r>
              <a:rPr lang="en-US" sz="3300" dirty="0" smtClean="0"/>
              <a:t>often</a:t>
            </a:r>
          </a:p>
          <a:p>
            <a:pPr lvl="1"/>
            <a:r>
              <a:rPr lang="en-US" sz="3300" dirty="0"/>
              <a:t>44% worry less about money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3855" y="5251006"/>
            <a:ext cx="1885593" cy="13199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1655120"/>
      </p:ext>
    </p:extLst>
  </p:cSld>
  <p:clrMapOvr>
    <a:masterClrMapping/>
  </p:clrMapOvr>
  <p:transition xmlns:p14="http://schemas.microsoft.com/office/powerpoint/2010/main" spd="slow">
    <p:wip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en-US" sz="4000" b="1" dirty="0"/>
              <a:t>FY 16 Other Benefits to </a:t>
            </a:r>
            <a:r>
              <a:rPr lang="en-US" sz="4000" b="1" dirty="0" smtClean="0"/>
              <a:t>Individuals </a:t>
            </a:r>
            <a:r>
              <a:rPr lang="en-US" sz="4000" b="1" dirty="0"/>
              <a:t>and </a:t>
            </a:r>
            <a:r>
              <a:rPr lang="en-US" sz="4000" b="1" dirty="0" smtClean="0"/>
              <a:t>Community</a:t>
            </a:r>
            <a:r>
              <a:rPr lang="en-US" sz="4000" b="1" dirty="0"/>
              <a:t>: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66725" y="1600200"/>
            <a:ext cx="8229600" cy="4525963"/>
          </a:xfrm>
        </p:spPr>
        <p:txBody>
          <a:bodyPr>
            <a:normAutofit fontScale="70000" lnSpcReduction="20000"/>
          </a:bodyPr>
          <a:lstStyle/>
          <a:p>
            <a:r>
              <a:rPr lang="en-US" dirty="0"/>
              <a:t>Very a</a:t>
            </a:r>
            <a:r>
              <a:rPr lang="en-US" dirty="0" smtClean="0"/>
              <a:t>ffordable </a:t>
            </a:r>
            <a:r>
              <a:rPr lang="en-US" dirty="0"/>
              <a:t>h</a:t>
            </a:r>
            <a:r>
              <a:rPr lang="en-US" dirty="0" smtClean="0"/>
              <a:t>ousing</a:t>
            </a:r>
            <a:endParaRPr lang="en-US" dirty="0"/>
          </a:p>
          <a:p>
            <a:pPr lvl="1"/>
            <a:r>
              <a:rPr lang="en-US" dirty="0"/>
              <a:t>A</a:t>
            </a:r>
            <a:r>
              <a:rPr lang="en-US" dirty="0" smtClean="0"/>
              <a:t>verage </a:t>
            </a:r>
            <a:r>
              <a:rPr lang="en-US" dirty="0"/>
              <a:t>rent of all homesharing matches was $221/month </a:t>
            </a:r>
          </a:p>
          <a:p>
            <a:pPr lvl="1"/>
            <a:r>
              <a:rPr lang="en-US" dirty="0"/>
              <a:t>Of the total matches 30% were </a:t>
            </a:r>
            <a:r>
              <a:rPr lang="en-US" dirty="0" smtClean="0"/>
              <a:t>no-rent </a:t>
            </a:r>
            <a:r>
              <a:rPr lang="en-US" dirty="0"/>
              <a:t>exchanges, just service.</a:t>
            </a:r>
          </a:p>
          <a:p>
            <a:r>
              <a:rPr lang="en-US" dirty="0"/>
              <a:t>We s</a:t>
            </a:r>
            <a:r>
              <a:rPr lang="en-US" dirty="0" smtClean="0"/>
              <a:t>erve all ages</a:t>
            </a:r>
            <a:r>
              <a:rPr lang="en-US" dirty="0"/>
              <a:t>!</a:t>
            </a:r>
          </a:p>
          <a:p>
            <a:pPr lvl="1"/>
            <a:r>
              <a:rPr lang="en-US" dirty="0"/>
              <a:t>This year our homeshare hosts ranged in age from 27-99 with the average being 68.  </a:t>
            </a:r>
          </a:p>
          <a:p>
            <a:pPr lvl="1"/>
            <a:r>
              <a:rPr lang="en-US" dirty="0"/>
              <a:t>Our homeshare guests ranged in age from 23-71 with the average being 46.  </a:t>
            </a:r>
          </a:p>
          <a:p>
            <a:r>
              <a:rPr lang="en-US" dirty="0"/>
              <a:t>Service to our n</a:t>
            </a:r>
            <a:r>
              <a:rPr lang="en-US" dirty="0" smtClean="0"/>
              <a:t>eighbors</a:t>
            </a:r>
            <a:endParaRPr lang="en-US" dirty="0"/>
          </a:p>
          <a:p>
            <a:pPr lvl="1"/>
            <a:r>
              <a:rPr lang="en-US" dirty="0"/>
              <a:t>Those who found housing through HomeShare Vermont provided approximately 26,000 hours of assistance to our </a:t>
            </a:r>
            <a:r>
              <a:rPr lang="en-US" dirty="0" smtClean="0"/>
              <a:t>neighbors</a:t>
            </a:r>
            <a:endParaRPr lang="en-US" dirty="0"/>
          </a:p>
          <a:p>
            <a:r>
              <a:rPr lang="en-US" dirty="0"/>
              <a:t>Supplemental i</a:t>
            </a:r>
            <a:r>
              <a:rPr lang="en-US" dirty="0" smtClean="0"/>
              <a:t>ncome</a:t>
            </a:r>
            <a:endParaRPr lang="en-US" sz="4000" dirty="0"/>
          </a:p>
          <a:p>
            <a:pPr lvl="1"/>
            <a:r>
              <a:rPr lang="en-US" dirty="0"/>
              <a:t>By sharing their homes, </a:t>
            </a:r>
            <a:r>
              <a:rPr lang="en-US" dirty="0" smtClean="0"/>
              <a:t>low-income </a:t>
            </a:r>
            <a:r>
              <a:rPr lang="en-US" dirty="0"/>
              <a:t>seniors and others </a:t>
            </a:r>
            <a:r>
              <a:rPr lang="en-US" dirty="0" smtClean="0"/>
              <a:t>                   received </a:t>
            </a:r>
            <a:r>
              <a:rPr lang="en-US" dirty="0"/>
              <a:t>over $111,000 in rental income to help </a:t>
            </a:r>
            <a:r>
              <a:rPr lang="en-US" dirty="0" smtClean="0"/>
              <a:t>make                          ends </a:t>
            </a:r>
            <a:r>
              <a:rPr lang="en-US" dirty="0"/>
              <a:t>meet. </a:t>
            </a:r>
            <a:endParaRPr lang="en-US" sz="36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9450" y="5391151"/>
            <a:ext cx="1800225" cy="11797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1655120"/>
      </p:ext>
    </p:extLst>
  </p:cSld>
  <p:clrMapOvr>
    <a:masterClrMapping/>
  </p:clrMapOvr>
  <p:transition xmlns:p14="http://schemas.microsoft.com/office/powerpoint/2010/main" spd="slow">
    <p:wip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sz="3600" b="1" dirty="0"/>
              <a:t>Screening and Matching </a:t>
            </a:r>
            <a:r>
              <a:rPr lang="en-US" sz="3600" b="1" dirty="0" smtClean="0"/>
              <a:t>Process</a:t>
            </a:r>
            <a:endParaRPr lang="en-US" sz="3600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FY 16 we:</a:t>
            </a:r>
          </a:p>
          <a:p>
            <a:pPr lvl="1"/>
            <a:r>
              <a:rPr lang="en-US" dirty="0"/>
              <a:t>processed 364 applications </a:t>
            </a:r>
          </a:p>
          <a:p>
            <a:pPr lvl="1"/>
            <a:r>
              <a:rPr lang="en-US" dirty="0"/>
              <a:t>made over 1,000 reference checks </a:t>
            </a:r>
          </a:p>
          <a:p>
            <a:pPr lvl="1"/>
            <a:r>
              <a:rPr lang="en-US" dirty="0"/>
              <a:t>performed over 1,500 background checks </a:t>
            </a:r>
          </a:p>
          <a:p>
            <a:pPr lvl="1"/>
            <a:r>
              <a:rPr lang="en-US" dirty="0"/>
              <a:t>interviewed 253 new customers (many in their homes) </a:t>
            </a:r>
          </a:p>
          <a:p>
            <a:pPr lvl="1"/>
            <a:r>
              <a:rPr lang="en-US" dirty="0" smtClean="0"/>
              <a:t>facilitated </a:t>
            </a:r>
            <a:r>
              <a:rPr lang="en-US" dirty="0"/>
              <a:t>99 in-home introductions</a:t>
            </a:r>
          </a:p>
          <a:p>
            <a:pPr lvl="1"/>
            <a:r>
              <a:rPr lang="en-US" dirty="0" smtClean="0"/>
              <a:t>supported </a:t>
            </a:r>
            <a:r>
              <a:rPr lang="en-US" dirty="0"/>
              <a:t>or created 77 homesharing </a:t>
            </a:r>
            <a:endParaRPr lang="en-US" dirty="0" smtClean="0"/>
          </a:p>
          <a:p>
            <a:pPr marL="457200" lvl="1" indent="0">
              <a:buNone/>
            </a:pPr>
            <a:r>
              <a:rPr lang="en-US" dirty="0" smtClean="0"/>
              <a:t>matches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3855" y="5251006"/>
            <a:ext cx="1885593" cy="13199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1655120"/>
      </p:ext>
    </p:extLst>
  </p:cSld>
  <p:clrMapOvr>
    <a:masterClrMapping/>
  </p:clrMapOvr>
  <p:transition xmlns:p14="http://schemas.microsoft.com/office/powerpoint/2010/main" spd="slow">
    <p:wip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sz="3600" b="1" dirty="0" smtClean="0"/>
              <a:t>Components of a Successfu</a:t>
            </a:r>
            <a:r>
              <a:rPr lang="en-US" sz="3600" b="1" dirty="0" smtClean="0"/>
              <a:t>l Program</a:t>
            </a:r>
            <a:endParaRPr lang="en-US" sz="3600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en-US" sz="3300" dirty="0"/>
              <a:t>The report “Strategies for Scaling Shared Housing” highlighted 10 critical components which </a:t>
            </a:r>
            <a:r>
              <a:rPr lang="en-US" sz="3300" dirty="0" err="1"/>
              <a:t>homesharing</a:t>
            </a:r>
            <a:r>
              <a:rPr lang="en-US" sz="3300" dirty="0"/>
              <a:t> programs should include:</a:t>
            </a:r>
          </a:p>
          <a:p>
            <a:pPr lvl="0"/>
            <a:endParaRPr lang="en-US" dirty="0"/>
          </a:p>
          <a:p>
            <a:pPr lvl="0"/>
            <a:r>
              <a:rPr lang="en-US" dirty="0"/>
              <a:t>Screening Process (most important)</a:t>
            </a:r>
          </a:p>
          <a:p>
            <a:pPr lvl="0"/>
            <a:r>
              <a:rPr lang="en-US" dirty="0"/>
              <a:t>Written </a:t>
            </a:r>
            <a:r>
              <a:rPr lang="en-US" dirty="0" err="1"/>
              <a:t>Homeshare</a:t>
            </a:r>
            <a:r>
              <a:rPr lang="en-US" dirty="0"/>
              <a:t> Agreements</a:t>
            </a:r>
          </a:p>
          <a:p>
            <a:pPr lvl="0"/>
            <a:r>
              <a:rPr lang="en-US" dirty="0"/>
              <a:t>Trial Periods Preceding a Match</a:t>
            </a:r>
          </a:p>
          <a:p>
            <a:pPr lvl="0"/>
            <a:r>
              <a:rPr lang="en-US" dirty="0"/>
              <a:t>Ongoing Monitoring</a:t>
            </a:r>
          </a:p>
          <a:p>
            <a:pPr lvl="0"/>
            <a:r>
              <a:rPr lang="en-US" dirty="0"/>
              <a:t>Adequate Staffing Levels</a:t>
            </a:r>
          </a:p>
          <a:p>
            <a:pPr lvl="0"/>
            <a:r>
              <a:rPr lang="en-US" dirty="0"/>
              <a:t>Data Collection</a:t>
            </a:r>
          </a:p>
          <a:p>
            <a:pPr lvl="0"/>
            <a:r>
              <a:rPr lang="en-US" dirty="0"/>
              <a:t>Risk Management</a:t>
            </a:r>
          </a:p>
          <a:p>
            <a:pPr lvl="0"/>
            <a:r>
              <a:rPr lang="en-US" dirty="0"/>
              <a:t>Fair Housing Compliance</a:t>
            </a:r>
          </a:p>
          <a:p>
            <a:pPr lvl="0"/>
            <a:r>
              <a:rPr lang="en-US" dirty="0"/>
              <a:t>Complementary Alliances, and</a:t>
            </a:r>
          </a:p>
          <a:p>
            <a:r>
              <a:rPr lang="en-US" dirty="0"/>
              <a:t>Volunteer Support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3855" y="5251006"/>
            <a:ext cx="1885593" cy="13199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7607630"/>
      </p:ext>
    </p:extLst>
  </p:cSld>
  <p:clrMapOvr>
    <a:masterClrMapping/>
  </p:clrMapOvr>
  <p:transition xmlns:p14="http://schemas.microsoft.com/office/powerpoint/2010/main" spd="slow">
    <p:wip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sz="4000" b="1" dirty="0"/>
              <a:t>Where does Homesharing work best?</a:t>
            </a:r>
            <a:endParaRPr lang="en-US" sz="4000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/>
              <a:t>For a homesharing program to succeed you need to have two groups of people: those looking for housing and those with a home with an extra </a:t>
            </a:r>
            <a:r>
              <a:rPr lang="en-US" sz="2800" dirty="0" smtClean="0"/>
              <a:t>bedroom.</a:t>
            </a:r>
          </a:p>
          <a:p>
            <a:pPr marL="0" indent="0">
              <a:spcBef>
                <a:spcPts val="0"/>
              </a:spcBef>
              <a:buNone/>
            </a:pPr>
            <a:endParaRPr lang="en-US" sz="2800" dirty="0"/>
          </a:p>
          <a:p>
            <a:r>
              <a:rPr lang="en-US" sz="2800" dirty="0"/>
              <a:t>Homesharing programs work best in areas where </a:t>
            </a:r>
            <a:r>
              <a:rPr lang="en-US" sz="2800" dirty="0" smtClean="0"/>
              <a:t>housing </a:t>
            </a:r>
            <a:r>
              <a:rPr lang="en-US" sz="2800" dirty="0"/>
              <a:t>is expensive </a:t>
            </a:r>
          </a:p>
          <a:p>
            <a:pPr lvl="0"/>
            <a:r>
              <a:rPr lang="en-US" sz="2800" dirty="0" smtClean="0"/>
              <a:t>There </a:t>
            </a:r>
            <a:r>
              <a:rPr lang="en-US" sz="2800" dirty="0"/>
              <a:t>is a shortage of affordable </a:t>
            </a:r>
            <a:r>
              <a:rPr lang="en-US" sz="2800" dirty="0" smtClean="0"/>
              <a:t>housing</a:t>
            </a:r>
            <a:endParaRPr lang="en-US" sz="2800" dirty="0"/>
          </a:p>
          <a:p>
            <a:pPr lvl="0"/>
            <a:r>
              <a:rPr lang="en-US" sz="2800" u="sng" dirty="0" smtClean="0"/>
              <a:t>and</a:t>
            </a:r>
            <a:r>
              <a:rPr lang="en-US" sz="2800" dirty="0" smtClean="0"/>
              <a:t> it’s a </a:t>
            </a:r>
            <a:r>
              <a:rPr lang="en-US" sz="2800" dirty="0"/>
              <a:t>place where people want to </a:t>
            </a:r>
            <a:r>
              <a:rPr lang="en-US" sz="2800" dirty="0" smtClean="0"/>
              <a:t>live: near </a:t>
            </a:r>
            <a:r>
              <a:rPr lang="en-US" sz="2800" dirty="0"/>
              <a:t>jobs, schools and transportation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3855" y="5343525"/>
            <a:ext cx="1885593" cy="12273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1655120"/>
      </p:ext>
    </p:extLst>
  </p:cSld>
  <p:clrMapOvr>
    <a:masterClrMapping/>
  </p:clrMapOvr>
  <p:transition xmlns:p14="http://schemas.microsoft.com/office/powerpoint/2010/main" spd="slow">
    <p:wip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sz="3800" b="1" dirty="0" smtClean="0"/>
              <a:t>Resources:</a:t>
            </a:r>
            <a:endParaRPr lang="en-US" sz="3800" b="1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u="sng" dirty="0">
                <a:hlinkClick r:id="rId2"/>
              </a:rPr>
              <a:t>www.HomeShareVermont.org</a:t>
            </a:r>
            <a:r>
              <a:rPr lang="en-US" dirty="0"/>
              <a:t> </a:t>
            </a:r>
            <a:r>
              <a:rPr lang="en-US" dirty="0" smtClean="0"/>
              <a:t>- DIY </a:t>
            </a:r>
            <a:r>
              <a:rPr lang="en-US" dirty="0"/>
              <a:t>Manual for individuals to host</a:t>
            </a:r>
          </a:p>
          <a:p>
            <a:r>
              <a:rPr lang="en-US" u="sng" dirty="0">
                <a:hlinkClick r:id="rId3"/>
              </a:rPr>
              <a:t>www.NationalSharedHousing.org</a:t>
            </a:r>
            <a:r>
              <a:rPr lang="en-US" dirty="0"/>
              <a:t> </a:t>
            </a:r>
            <a:r>
              <a:rPr lang="en-US" dirty="0" smtClean="0"/>
              <a:t>- online </a:t>
            </a:r>
            <a:r>
              <a:rPr lang="en-US" dirty="0"/>
              <a:t>state by state directory of programs </a:t>
            </a:r>
          </a:p>
          <a:p>
            <a:r>
              <a:rPr lang="en-US" dirty="0"/>
              <a:t>National homesharing conference September 2018 in CA </a:t>
            </a:r>
          </a:p>
          <a:p>
            <a:r>
              <a:rPr lang="en-US"/>
              <a:t>Program </a:t>
            </a:r>
            <a:r>
              <a:rPr lang="en-US" smtClean="0"/>
              <a:t>start-up </a:t>
            </a:r>
            <a:r>
              <a:rPr lang="en-US" dirty="0"/>
              <a:t>guide to be available in January 2018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3855" y="5251006"/>
            <a:ext cx="1885593" cy="13199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1655120"/>
      </p:ext>
    </p:extLst>
  </p:cSld>
  <p:clrMapOvr>
    <a:masterClrMapping/>
  </p:clrMapOvr>
  <p:transition xmlns:p14="http://schemas.microsoft.com/office/powerpoint/2010/main" spd="slow">
    <p:wip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/>
          <p:nvPr/>
        </p:nvSpPr>
        <p:spPr>
          <a:xfrm>
            <a:off x="147877" y="2149556"/>
            <a:ext cx="8280053" cy="1848445"/>
          </a:xfrm>
          <a:custGeom>
            <a:avLst/>
            <a:gdLst/>
            <a:ahLst/>
            <a:cxnLst/>
            <a:rect l="l" t="t" r="r" b="b"/>
            <a:pathLst>
              <a:path w="11776075" h="2628900">
                <a:moveTo>
                  <a:pt x="0" y="2628899"/>
                </a:moveTo>
                <a:lnTo>
                  <a:pt x="11775948" y="2628899"/>
                </a:lnTo>
                <a:lnTo>
                  <a:pt x="11775948" y="0"/>
                </a:lnTo>
                <a:lnTo>
                  <a:pt x="0" y="0"/>
                </a:lnTo>
                <a:lnTo>
                  <a:pt x="0" y="262889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" y="0"/>
            <a:ext cx="9144002" cy="6019801"/>
          </a:xfrm>
          <a:custGeom>
            <a:avLst/>
            <a:gdLst/>
            <a:ahLst/>
            <a:cxnLst/>
            <a:rect l="l" t="t" r="r" b="b"/>
            <a:pathLst>
              <a:path w="11776075" h="6430009">
                <a:moveTo>
                  <a:pt x="0" y="6429755"/>
                </a:moveTo>
                <a:lnTo>
                  <a:pt x="11775948" y="6429755"/>
                </a:lnTo>
                <a:lnTo>
                  <a:pt x="11775948" y="0"/>
                </a:lnTo>
                <a:lnTo>
                  <a:pt x="0" y="0"/>
                </a:lnTo>
                <a:lnTo>
                  <a:pt x="0" y="6429755"/>
                </a:lnTo>
                <a:close/>
              </a:path>
            </a:pathLst>
          </a:custGeom>
          <a:ln w="12191">
            <a:solidFill>
              <a:srgbClr val="41709C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8" name="object 8"/>
          <p:cNvSpPr/>
          <p:nvPr/>
        </p:nvSpPr>
        <p:spPr>
          <a:xfrm>
            <a:off x="838200" y="3505200"/>
            <a:ext cx="7543800" cy="22098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9" name="object 9"/>
          <p:cNvSpPr/>
          <p:nvPr/>
        </p:nvSpPr>
        <p:spPr>
          <a:xfrm>
            <a:off x="2" y="5901267"/>
            <a:ext cx="9157305" cy="990600"/>
          </a:xfrm>
          <a:custGeom>
            <a:avLst/>
            <a:gdLst/>
            <a:ahLst/>
            <a:cxnLst/>
            <a:rect l="l" t="t" r="r" b="b"/>
            <a:pathLst>
              <a:path w="12192000" h="1172209">
                <a:moveTo>
                  <a:pt x="0" y="1171956"/>
                </a:moveTo>
                <a:lnTo>
                  <a:pt x="12192000" y="1171956"/>
                </a:lnTo>
                <a:lnTo>
                  <a:pt x="12192000" y="0"/>
                </a:lnTo>
                <a:lnTo>
                  <a:pt x="0" y="0"/>
                </a:lnTo>
                <a:lnTo>
                  <a:pt x="0" y="1171956"/>
                </a:lnTo>
                <a:close/>
              </a:path>
            </a:pathLst>
          </a:custGeom>
          <a:solidFill>
            <a:schemeClr val="accent6">
              <a:lumMod val="50000"/>
            </a:schemeClr>
          </a:solidFill>
        </p:spPr>
        <p:txBody>
          <a:bodyPr wrap="square" lIns="0" tIns="0" rIns="0" bIns="0" rtlCol="0"/>
          <a:lstStyle/>
          <a:p>
            <a:endParaRPr dirty="0">
              <a:solidFill>
                <a:srgbClr val="008000"/>
              </a:solidFill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1600200" y="6019802"/>
            <a:ext cx="5825728" cy="5847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8929"/>
            <a:r>
              <a:rPr sz="3800" b="1" spc="18" dirty="0">
                <a:solidFill>
                  <a:srgbClr val="FFFFFF"/>
                </a:solidFill>
                <a:latin typeface="Calibri"/>
                <a:cs typeface="Calibri"/>
              </a:rPr>
              <a:t>ww</a:t>
            </a:r>
            <a:r>
              <a:rPr sz="3800" b="1" spc="-225" dirty="0">
                <a:solidFill>
                  <a:srgbClr val="FFFFFF"/>
                </a:solidFill>
                <a:latin typeface="Calibri"/>
                <a:cs typeface="Calibri"/>
              </a:rPr>
              <a:t>w</a:t>
            </a:r>
            <a:r>
              <a:rPr sz="3800" b="1" spc="-4" dirty="0">
                <a:solidFill>
                  <a:srgbClr val="FFFFFF"/>
                </a:solidFill>
                <a:latin typeface="Calibri"/>
                <a:cs typeface="Calibri"/>
              </a:rPr>
              <a:t>.a</a:t>
            </a:r>
            <a:r>
              <a:rPr sz="3800" b="1" spc="-49" dirty="0">
                <a:solidFill>
                  <a:srgbClr val="FFFFFF"/>
                </a:solidFill>
                <a:latin typeface="Calibri"/>
                <a:cs typeface="Calibri"/>
              </a:rPr>
              <a:t>g</a:t>
            </a:r>
            <a:r>
              <a:rPr sz="3800" b="1" spc="-21" dirty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3800" b="1" spc="-4" dirty="0">
                <a:solidFill>
                  <a:srgbClr val="FFFFFF"/>
                </a:solidFill>
                <a:latin typeface="Calibri"/>
                <a:cs typeface="Calibri"/>
              </a:rPr>
              <a:t>friendl</a:t>
            </a:r>
            <a:r>
              <a:rPr sz="3800" b="1" spc="-246" dirty="0">
                <a:solidFill>
                  <a:srgbClr val="FFFFFF"/>
                </a:solidFill>
                <a:latin typeface="Calibri"/>
                <a:cs typeface="Calibri"/>
              </a:rPr>
              <a:t>y</a:t>
            </a:r>
            <a:r>
              <a:rPr sz="3800" b="1" spc="-4" dirty="0">
                <a:solidFill>
                  <a:srgbClr val="FFFFFF"/>
                </a:solidFill>
                <a:latin typeface="Calibri"/>
                <a:cs typeface="Calibri"/>
              </a:rPr>
              <a:t>.</a:t>
            </a:r>
            <a:r>
              <a:rPr sz="3800" b="1" spc="-21" dirty="0">
                <a:solidFill>
                  <a:srgbClr val="FFFFFF"/>
                </a:solidFill>
                <a:latin typeface="Calibri"/>
                <a:cs typeface="Calibri"/>
              </a:rPr>
              <a:t>c</a:t>
            </a:r>
            <a:r>
              <a:rPr sz="3800" b="1" dirty="0">
                <a:solidFill>
                  <a:srgbClr val="FFFFFF"/>
                </a:solidFill>
                <a:latin typeface="Calibri"/>
                <a:cs typeface="Calibri"/>
              </a:rPr>
              <a:t>ommu</a:t>
            </a:r>
            <a:r>
              <a:rPr sz="3800" b="1" spc="-21" dirty="0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r>
              <a:rPr sz="3800" b="1" spc="-14" dirty="0">
                <a:solidFill>
                  <a:srgbClr val="FFFFFF"/>
                </a:solidFill>
                <a:latin typeface="Calibri"/>
                <a:cs typeface="Calibri"/>
              </a:rPr>
              <a:t>ity</a:t>
            </a:r>
            <a:endParaRPr sz="3800" dirty="0">
              <a:latin typeface="Calibri"/>
              <a:cs typeface="Calibri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2819400" y="152400"/>
            <a:ext cx="3254335" cy="1414703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2" name="object 12"/>
          <p:cNvSpPr txBox="1"/>
          <p:nvPr/>
        </p:nvSpPr>
        <p:spPr>
          <a:xfrm>
            <a:off x="685800" y="1524000"/>
            <a:ext cx="7665244" cy="3557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255112" marR="3572" indent="-2246629" algn="ctr">
              <a:lnSpc>
                <a:spcPts val="2657"/>
              </a:lnSpc>
            </a:pPr>
            <a:r>
              <a:rPr lang="en-US" sz="2800" b="1" spc="-7" dirty="0" smtClean="0">
                <a:solidFill>
                  <a:srgbClr val="340072"/>
                </a:solidFill>
                <a:latin typeface="Calibri"/>
                <a:cs typeface="Calibri"/>
              </a:rPr>
              <a:t>Tri-State Learning Collaborative on Aging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52400" y="2057400"/>
            <a:ext cx="88392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spc="-7" dirty="0">
                <a:solidFill>
                  <a:srgbClr val="340072"/>
                </a:solidFill>
                <a:latin typeface="Calibri"/>
                <a:cs typeface="Calibri"/>
              </a:rPr>
              <a:t>Increasing the collective impact of aging in place initiatives through shared </a:t>
            </a:r>
            <a:r>
              <a:rPr lang="en-US" sz="3600" b="1" spc="-7" dirty="0" smtClean="0">
                <a:solidFill>
                  <a:srgbClr val="340072"/>
                </a:solidFill>
                <a:latin typeface="Calibri"/>
                <a:cs typeface="Calibri"/>
              </a:rPr>
              <a:t>learning.</a:t>
            </a:r>
            <a:endParaRPr lang="en-US" sz="3600" b="1" spc="-7" dirty="0">
              <a:solidFill>
                <a:srgbClr val="340072"/>
              </a:solidFill>
              <a:latin typeface="Calibri"/>
              <a:cs typeface="Calibri"/>
            </a:endParaRP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914400"/>
            <a:ext cx="8077200" cy="1673352"/>
          </a:xfrm>
        </p:spPr>
        <p:txBody>
          <a:bodyPr>
            <a:normAutofit/>
          </a:bodyPr>
          <a:lstStyle/>
          <a:p>
            <a:r>
              <a:rPr lang="en-US" dirty="0"/>
              <a:t>NEW </a:t>
            </a:r>
            <a:r>
              <a:rPr lang="en-US" dirty="0" smtClean="0"/>
              <a:t>(Hampshire) RULES </a:t>
            </a:r>
            <a:r>
              <a:rPr lang="en-US" dirty="0"/>
              <a:t>FOR </a:t>
            </a:r>
            <a:br>
              <a:rPr lang="en-US" dirty="0"/>
            </a:br>
            <a:r>
              <a:rPr lang="en-US" dirty="0"/>
              <a:t>accessory dwellings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55320" y="3048000"/>
            <a:ext cx="6355080" cy="1447800"/>
          </a:xfrm>
        </p:spPr>
        <p:txBody>
          <a:bodyPr>
            <a:normAutofit/>
          </a:bodyPr>
          <a:lstStyle/>
          <a:p>
            <a:pPr>
              <a:spcBef>
                <a:spcPct val="0"/>
              </a:spcBef>
            </a:pPr>
            <a:r>
              <a:rPr lang="en-US" sz="280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Tri-State Learning Collaborative on Aging</a:t>
            </a:r>
          </a:p>
          <a:p>
            <a:pPr>
              <a:spcBef>
                <a:spcPct val="0"/>
              </a:spcBef>
            </a:pPr>
            <a:r>
              <a:rPr lang="en-US" sz="280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July 25, 2017</a:t>
            </a:r>
            <a:endParaRPr lang="en-US" sz="2800" dirty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4637766"/>
            <a:ext cx="4512231" cy="115343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454042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ADUs – What Are They?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524000"/>
            <a:ext cx="8229600" cy="5105400"/>
          </a:xfrm>
        </p:spPr>
        <p:txBody>
          <a:bodyPr>
            <a:normAutofit/>
          </a:bodyPr>
          <a:lstStyle/>
          <a:p>
            <a:r>
              <a:rPr lang="en-US" dirty="0"/>
              <a:t>A second, smaller </a:t>
            </a:r>
            <a:r>
              <a:rPr lang="en-US" b="1" dirty="0"/>
              <a:t>dwelling</a:t>
            </a:r>
            <a:r>
              <a:rPr lang="en-US" dirty="0"/>
              <a:t> on the same grounds as a single-family house – attached or detached</a:t>
            </a:r>
          </a:p>
          <a:p>
            <a:pPr lvl="1"/>
            <a:r>
              <a:rPr lang="en-US" dirty="0"/>
              <a:t>An apartment over the garage, in the basement, in an outbuilding</a:t>
            </a:r>
          </a:p>
          <a:p>
            <a:pPr lvl="1"/>
            <a:r>
              <a:rPr lang="en-US" altLang="en-US" dirty="0"/>
              <a:t>Also called </a:t>
            </a:r>
            <a:r>
              <a:rPr lang="en-US" altLang="en-US" i="1" dirty="0"/>
              <a:t>granny flats, in-law apartments, family apartments, or secondary units</a:t>
            </a:r>
          </a:p>
          <a:p>
            <a:r>
              <a:rPr lang="en-US" dirty="0"/>
              <a:t>“Accessory” is a word that has meaning – customarily incidental and subordinate to the primary use</a:t>
            </a:r>
          </a:p>
          <a:p>
            <a:pPr lvl="1"/>
            <a:endParaRPr lang="en-US" altLang="en-US" dirty="0"/>
          </a:p>
          <a:p>
            <a:pPr lvl="1"/>
            <a:endParaRPr lang="en-US" altLang="en-US" dirty="0"/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14209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Benefits of ADUs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447800"/>
            <a:ext cx="8229600" cy="4625609"/>
          </a:xfrm>
        </p:spPr>
        <p:txBody>
          <a:bodyPr>
            <a:normAutofit lnSpcReduction="10000"/>
          </a:bodyPr>
          <a:lstStyle/>
          <a:p>
            <a:r>
              <a:rPr lang="en-US" dirty="0"/>
              <a:t>Increases a community’s housing supply without further land development</a:t>
            </a:r>
          </a:p>
          <a:p>
            <a:r>
              <a:rPr lang="en-US" dirty="0"/>
              <a:t>Facilitates efficient use of existing housing stock &amp; infrastructure</a:t>
            </a:r>
          </a:p>
          <a:p>
            <a:r>
              <a:rPr lang="en-US" dirty="0"/>
              <a:t>An affordable housing option for many low- and moderate-income residents</a:t>
            </a:r>
          </a:p>
          <a:p>
            <a:r>
              <a:rPr lang="en-US" dirty="0"/>
              <a:t>Improves homeowner cash flow</a:t>
            </a:r>
          </a:p>
          <a:p>
            <a:r>
              <a:rPr lang="en-US" dirty="0"/>
              <a:t>Helpful to elderly and/or disabled people who may want to live close to family members</a:t>
            </a:r>
          </a:p>
          <a:p>
            <a:pPr lvl="1"/>
            <a:r>
              <a:rPr lang="en-US" dirty="0"/>
              <a:t>or </a:t>
            </a:r>
            <a:r>
              <a:rPr lang="en-US" dirty="0" smtClean="0"/>
              <a:t>for caregivers</a:t>
            </a:r>
            <a:r>
              <a:rPr lang="en-US" dirty="0"/>
              <a:t>, empty nesters, young adults, etc.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87846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ADUs – Out West</a:t>
            </a:r>
          </a:p>
        </p:txBody>
      </p:sp>
      <p:grpSp>
        <p:nvGrpSpPr>
          <p:cNvPr id="5" name="Group 4"/>
          <p:cNvGrpSpPr>
            <a:grpSpLocks noChangeAspect="1"/>
          </p:cNvGrpSpPr>
          <p:nvPr/>
        </p:nvGrpSpPr>
        <p:grpSpPr>
          <a:xfrm>
            <a:off x="5486400" y="1676400"/>
            <a:ext cx="3272518" cy="4908777"/>
            <a:chOff x="457200" y="1143000"/>
            <a:chExt cx="3524250" cy="5286375"/>
          </a:xfrm>
        </p:grpSpPr>
        <p:pic>
          <p:nvPicPr>
            <p:cNvPr id="3074" name="Picture 2" descr="Gundle ADU Entrances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7200" y="1143000"/>
              <a:ext cx="3524250" cy="5286375"/>
            </a:xfrm>
            <a:prstGeom prst="rect">
              <a:avLst/>
            </a:prstGeom>
            <a:ln>
              <a:solidFill>
                <a:schemeClr val="tx1"/>
              </a:solidFill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" name="TextBox 3"/>
            <p:cNvSpPr txBox="1"/>
            <p:nvPr/>
          </p:nvSpPr>
          <p:spPr>
            <a:xfrm>
              <a:off x="457200" y="5902569"/>
              <a:ext cx="3524250" cy="49717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 defTabSz="914400"/>
              <a:r>
                <a:rPr lang="en-US" sz="1200" dirty="0">
                  <a:solidFill>
                    <a:prstClr val="white"/>
                  </a:solidFill>
                  <a:latin typeface="Tw Cen MT"/>
                </a:rPr>
                <a:t>Barbara </a:t>
              </a:r>
              <a:r>
                <a:rPr lang="en-US" sz="1200" dirty="0" err="1">
                  <a:solidFill>
                    <a:prstClr val="white"/>
                  </a:solidFill>
                  <a:latin typeface="Tw Cen MT"/>
                </a:rPr>
                <a:t>Gundle</a:t>
              </a:r>
              <a:endParaRPr lang="en-US" sz="1200" dirty="0">
                <a:solidFill>
                  <a:prstClr val="white"/>
                </a:solidFill>
                <a:latin typeface="Tw Cen MT"/>
              </a:endParaRPr>
            </a:p>
            <a:p>
              <a:pPr algn="r" defTabSz="914400"/>
              <a:r>
                <a:rPr lang="en-US" sz="1200" dirty="0">
                  <a:solidFill>
                    <a:prstClr val="white"/>
                  </a:solidFill>
                  <a:latin typeface="Tw Cen MT"/>
                </a:rPr>
                <a:t>www.accessorydwellings.org</a:t>
              </a:r>
            </a:p>
          </p:txBody>
        </p:sp>
      </p:grpSp>
      <p:pic>
        <p:nvPicPr>
          <p:cNvPr id="3078" name="Picture 6" descr="https://accessorydwellings.files.wordpress.com/2014/06/harris-primary-dwelling-adu.jpg?w=1173&amp;h=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00" y="-136525"/>
            <a:ext cx="9525" cy="9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6" name="Group 5"/>
          <p:cNvGrpSpPr/>
          <p:nvPr/>
        </p:nvGrpSpPr>
        <p:grpSpPr>
          <a:xfrm>
            <a:off x="457200" y="2286000"/>
            <a:ext cx="4419600" cy="3314700"/>
            <a:chOff x="381000" y="2057400"/>
            <a:chExt cx="4419600" cy="3314700"/>
          </a:xfrm>
        </p:grpSpPr>
        <p:pic>
          <p:nvPicPr>
            <p:cNvPr id="3076" name="Picture 4" descr="https://accessorydwellings.files.wordpress.com/2014/06/harris-adu-wing.jpg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1000" y="2057400"/>
              <a:ext cx="4419600" cy="3314700"/>
            </a:xfrm>
            <a:prstGeom prst="rect">
              <a:avLst/>
            </a:prstGeom>
            <a:ln>
              <a:solidFill>
                <a:schemeClr val="tx1"/>
              </a:solidFill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2" name="TextBox 11"/>
            <p:cNvSpPr txBox="1"/>
            <p:nvPr/>
          </p:nvSpPr>
          <p:spPr>
            <a:xfrm>
              <a:off x="381000" y="4886980"/>
              <a:ext cx="28956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914400"/>
              <a:r>
                <a:rPr lang="en-US" sz="1200" dirty="0">
                  <a:solidFill>
                    <a:prstClr val="white"/>
                  </a:solidFill>
                  <a:latin typeface="Tw Cen MT"/>
                </a:rPr>
                <a:t>Bob Harris</a:t>
              </a:r>
            </a:p>
            <a:p>
              <a:pPr defTabSz="914400"/>
              <a:r>
                <a:rPr lang="en-US" sz="1200" dirty="0">
                  <a:solidFill>
                    <a:prstClr val="white"/>
                  </a:solidFill>
                  <a:latin typeface="Tw Cen MT"/>
                </a:rPr>
                <a:t>www.accessorydwellings.org</a:t>
              </a:r>
            </a:p>
          </p:txBody>
        </p:sp>
      </p:grpSp>
      <p:sp>
        <p:nvSpPr>
          <p:cNvPr id="7" name="TextBox 6"/>
          <p:cNvSpPr txBox="1"/>
          <p:nvPr/>
        </p:nvSpPr>
        <p:spPr>
          <a:xfrm>
            <a:off x="457200" y="6019800"/>
            <a:ext cx="4343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/>
            <a:r>
              <a:rPr lang="en-US" sz="2400" dirty="0">
                <a:solidFill>
                  <a:prstClr val="black"/>
                </a:solidFill>
                <a:latin typeface="Tw Cen MT"/>
              </a:rPr>
              <a:t>ADUs in Eugene and Portland, OR</a:t>
            </a:r>
          </a:p>
        </p:txBody>
      </p:sp>
    </p:spTree>
    <p:extLst>
      <p:ext uri="{BB962C8B-B14F-4D97-AF65-F5344CB8AC3E}">
        <p14:creationId xmlns:p14="http://schemas.microsoft.com/office/powerpoint/2010/main" val="39919808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1" name="Picture 4" descr="IMG_247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14600" y="1785938"/>
            <a:ext cx="6477000" cy="446246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4997" name="Rectangle 5"/>
          <p:cNvSpPr>
            <a:spLocks noChangeArrowheads="1"/>
          </p:cNvSpPr>
          <p:nvPr/>
        </p:nvSpPr>
        <p:spPr bwMode="auto">
          <a:xfrm>
            <a:off x="2514600" y="1785620"/>
            <a:ext cx="6477000" cy="4451350"/>
          </a:xfrm>
          <a:prstGeom prst="rect">
            <a:avLst/>
          </a:prstGeom>
          <a:solidFill>
            <a:srgbClr val="FFCC99">
              <a:alpha val="65097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914400"/>
            <a:endParaRPr lang="en-US" sz="2400">
              <a:solidFill>
                <a:prstClr val="black"/>
              </a:solidFill>
              <a:latin typeface="Tw Cen MT"/>
            </a:endParaRPr>
          </a:p>
        </p:txBody>
      </p:sp>
      <p:pic>
        <p:nvPicPr>
          <p:cNvPr id="84998" name="Picture 6" descr="IMG_247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77000" y="3235325"/>
            <a:ext cx="2132013" cy="1143000"/>
          </a:xfrm>
          <a:prstGeom prst="rect">
            <a:avLst/>
          </a:prstGeom>
          <a:noFill/>
          <a:ln w="5080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457200" y="271272"/>
            <a:ext cx="8229600" cy="1252728"/>
          </a:xfrm>
        </p:spPr>
        <p:txBody>
          <a:bodyPr/>
          <a:lstStyle/>
          <a:p>
            <a:r>
              <a:rPr lang="en-US" dirty="0"/>
              <a:t>ADUs – Closer to Home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228600" y="2810470"/>
            <a:ext cx="2133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/>
            <a:r>
              <a:rPr lang="en-US" sz="2400" dirty="0">
                <a:solidFill>
                  <a:prstClr val="black"/>
                </a:solidFill>
                <a:latin typeface="Tw Cen MT"/>
              </a:rPr>
              <a:t>Find the hidden ADU in Warner, New Hampshire</a:t>
            </a:r>
          </a:p>
        </p:txBody>
      </p:sp>
    </p:spTree>
    <p:extLst>
      <p:ext uri="{BB962C8B-B14F-4D97-AF65-F5344CB8AC3E}">
        <p14:creationId xmlns:p14="http://schemas.microsoft.com/office/powerpoint/2010/main" val="10408979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49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49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4997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ADUs – History and Evolution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524000"/>
            <a:ext cx="8229600" cy="5105400"/>
          </a:xfrm>
        </p:spPr>
        <p:txBody>
          <a:bodyPr>
            <a:normAutofit/>
          </a:bodyPr>
          <a:lstStyle/>
          <a:p>
            <a:r>
              <a:rPr lang="en-US" dirty="0"/>
              <a:t>Early 20</a:t>
            </a:r>
            <a:r>
              <a:rPr lang="en-US" baseline="30000" dirty="0"/>
              <a:t>th</a:t>
            </a:r>
            <a:r>
              <a:rPr lang="en-US" dirty="0"/>
              <a:t> century – a common feature in SF homes </a:t>
            </a:r>
          </a:p>
          <a:p>
            <a:r>
              <a:rPr lang="en-US" altLang="en-US" dirty="0"/>
              <a:t>With post-WWII suburbanization and deployment of “Euclidean” zoning, ADUs became far less prevalent</a:t>
            </a:r>
          </a:p>
          <a:p>
            <a:pPr lvl="1"/>
            <a:r>
              <a:rPr lang="en-US" altLang="en-US" dirty="0"/>
              <a:t>Baby boom/Car </a:t>
            </a:r>
            <a:r>
              <a:rPr lang="en-US" altLang="en-US" dirty="0" smtClean="0"/>
              <a:t>boom/Sprawl</a:t>
            </a:r>
            <a:endParaRPr lang="en-US" altLang="en-US" dirty="0"/>
          </a:p>
          <a:p>
            <a:pPr lvl="1"/>
            <a:r>
              <a:rPr lang="en-US" altLang="en-US" dirty="0"/>
              <a:t>Less interest in efficient use of </a:t>
            </a:r>
            <a:r>
              <a:rPr lang="en-US" altLang="en-US" dirty="0" smtClean="0"/>
              <a:t>space</a:t>
            </a:r>
          </a:p>
          <a:p>
            <a:pPr lvl="1"/>
            <a:r>
              <a:rPr lang="en-US" altLang="en-US" dirty="0" smtClean="0"/>
              <a:t>Easier mortgage financing</a:t>
            </a:r>
            <a:endParaRPr lang="en-US" altLang="en-US" dirty="0"/>
          </a:p>
          <a:p>
            <a:endParaRPr lang="en-US" altLang="en-US" dirty="0"/>
          </a:p>
          <a:p>
            <a:r>
              <a:rPr lang="en-US" altLang="en-US" i="1" dirty="0"/>
              <a:t>But things are changing…</a:t>
            </a:r>
          </a:p>
          <a:p>
            <a:pPr lvl="1"/>
            <a:endParaRPr lang="en-US" altLang="en-US" dirty="0"/>
          </a:p>
          <a:p>
            <a:pPr lvl="1"/>
            <a:endParaRPr lang="en-US" altLang="en-US" dirty="0"/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40051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Housing Needs and Preferences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447800"/>
            <a:ext cx="8229600" cy="4876800"/>
          </a:xfrm>
        </p:spPr>
        <p:txBody>
          <a:bodyPr>
            <a:normAutofit/>
          </a:bodyPr>
          <a:lstStyle/>
          <a:p>
            <a:r>
              <a:rPr lang="en-US" dirty="0"/>
              <a:t>NH Center for Public Policy Studies 2014 reports:  “</a:t>
            </a:r>
            <a:r>
              <a:rPr lang="en-US" i="1" dirty="0"/>
              <a:t>Housing Needs and Preferences in New Hampshire” </a:t>
            </a:r>
          </a:p>
          <a:p>
            <a:pPr lvl="1"/>
            <a:r>
              <a:rPr lang="en-US" sz="3200" dirty="0"/>
              <a:t>Slower population growth; aging population</a:t>
            </a:r>
          </a:p>
          <a:p>
            <a:pPr lvl="1"/>
            <a:r>
              <a:rPr lang="en-US" sz="3200" dirty="0"/>
              <a:t>Mismatch of housing stock and needs and desires of changing population-young and old</a:t>
            </a:r>
          </a:p>
          <a:p>
            <a:pPr lvl="1"/>
            <a:r>
              <a:rPr lang="en-US" sz="3200" dirty="0"/>
              <a:t>Older adults want to “age in place” or “age in community</a:t>
            </a:r>
            <a:r>
              <a:rPr lang="en-US" sz="3200" dirty="0" smtClean="0"/>
              <a:t>”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6081537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Does It Mean?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447800"/>
            <a:ext cx="8229600" cy="4876800"/>
          </a:xfrm>
        </p:spPr>
        <p:txBody>
          <a:bodyPr>
            <a:normAutofit/>
          </a:bodyPr>
          <a:lstStyle/>
          <a:p>
            <a:r>
              <a:rPr lang="en-US" sz="3600" dirty="0" smtClean="0"/>
              <a:t>What are the housing implications of these demographic changes?</a:t>
            </a:r>
          </a:p>
          <a:p>
            <a:pPr lvl="1"/>
            <a:r>
              <a:rPr lang="en-US" sz="3600" dirty="0" smtClean="0"/>
              <a:t>We </a:t>
            </a:r>
            <a:r>
              <a:rPr lang="en-US" sz="3600" dirty="0"/>
              <a:t>need to house an aging population</a:t>
            </a:r>
          </a:p>
          <a:p>
            <a:pPr lvl="1"/>
            <a:r>
              <a:rPr lang="en-US" sz="3600" dirty="0"/>
              <a:t>We need to attract and retain a younger workforce</a:t>
            </a:r>
          </a:p>
          <a:p>
            <a:r>
              <a:rPr lang="en-US" sz="3600" dirty="0" smtClean="0"/>
              <a:t>Do </a:t>
            </a:r>
            <a:r>
              <a:rPr lang="en-US" sz="3600" dirty="0"/>
              <a:t>these different populations want the same (or similar) things</a:t>
            </a:r>
            <a:r>
              <a:rPr lang="en-US" sz="3600" dirty="0" smtClean="0"/>
              <a:t>?</a:t>
            </a:r>
          </a:p>
          <a:p>
            <a:pPr lvl="1"/>
            <a:r>
              <a:rPr lang="en-US" sz="3600" dirty="0" smtClean="0"/>
              <a:t>Who will win in a bidders’ war?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7001468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Better Living in Less Space?</a:t>
            </a:r>
          </a:p>
        </p:txBody>
      </p:sp>
      <p:pic>
        <p:nvPicPr>
          <p:cNvPr id="1026" name="Picture 2" descr="Image result for microapartment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775" y="1905000"/>
            <a:ext cx="8153400" cy="3643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47688" y="5486400"/>
            <a:ext cx="540715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/>
            <a:r>
              <a:rPr lang="en-US" sz="1100" dirty="0">
                <a:solidFill>
                  <a:prstClr val="black"/>
                </a:solidFill>
                <a:latin typeface="Tw Cen MT"/>
              </a:rPr>
              <a:t>https://makespace.com/blog/posts/carmel-place-nyc-micro-apartment-building-kips-bay/</a:t>
            </a:r>
          </a:p>
        </p:txBody>
      </p:sp>
    </p:spTree>
    <p:extLst>
      <p:ext uri="{BB962C8B-B14F-4D97-AF65-F5344CB8AC3E}">
        <p14:creationId xmlns:p14="http://schemas.microsoft.com/office/powerpoint/2010/main" val="34431195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NH ADU Law’s </a:t>
            </a:r>
            <a:r>
              <a:rPr lang="en-US" dirty="0"/>
              <a:t>“Back Story”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76400"/>
            <a:ext cx="8229600" cy="3352800"/>
          </a:xfrm>
        </p:spPr>
        <p:txBody>
          <a:bodyPr>
            <a:noAutofit/>
          </a:bodyPr>
          <a:lstStyle/>
          <a:p>
            <a:r>
              <a:rPr lang="en-US" sz="3600" dirty="0" smtClean="0"/>
              <a:t>Demographic and market changes</a:t>
            </a:r>
            <a:endParaRPr lang="en-US" sz="3600" dirty="0"/>
          </a:p>
          <a:p>
            <a:r>
              <a:rPr lang="en-US" sz="3600" dirty="0" smtClean="0"/>
              <a:t>Homebuilders </a:t>
            </a:r>
            <a:r>
              <a:rPr lang="en-US" sz="3600" dirty="0"/>
              <a:t>unable to fulfill homeowner requests to create ADUs for a family member or caregiver </a:t>
            </a:r>
          </a:p>
          <a:p>
            <a:pPr lvl="1"/>
            <a:r>
              <a:rPr lang="en-US" sz="3600" dirty="0"/>
              <a:t>Stymied by local land use </a:t>
            </a:r>
            <a:r>
              <a:rPr lang="en-US" sz="3600" dirty="0" smtClean="0"/>
              <a:t>restrictions</a:t>
            </a:r>
          </a:p>
          <a:p>
            <a:pPr lvl="1"/>
            <a:r>
              <a:rPr lang="en-US" sz="3600" dirty="0" smtClean="0"/>
              <a:t>Sought legislative relief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7616807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8000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0" y="6858000"/>
                </a:moveTo>
                <a:lnTo>
                  <a:pt x="12192000" y="6858000"/>
                </a:lnTo>
                <a:lnTo>
                  <a:pt x="12192000" y="0"/>
                </a:lnTo>
                <a:lnTo>
                  <a:pt x="0" y="0"/>
                </a:lnTo>
                <a:lnTo>
                  <a:pt x="0" y="6858000"/>
                </a:lnTo>
              </a:path>
            </a:pathLst>
          </a:custGeom>
          <a:solidFill>
            <a:schemeClr val="accent6">
              <a:lumMod val="50000"/>
            </a:schemeClr>
          </a:solidFill>
        </p:spPr>
        <p:txBody>
          <a:bodyPr wrap="square" lIns="0" tIns="0" rIns="0" bIns="0" rtlCol="0"/>
          <a:lstStyle/>
          <a:p>
            <a:endParaRPr dirty="0">
              <a:solidFill>
                <a:srgbClr val="385723"/>
              </a:solidFill>
            </a:endParaRPr>
          </a:p>
        </p:txBody>
      </p:sp>
      <p:sp>
        <p:nvSpPr>
          <p:cNvPr id="3" name="object 3"/>
          <p:cNvSpPr/>
          <p:nvPr/>
        </p:nvSpPr>
        <p:spPr>
          <a:xfrm>
            <a:off x="152400" y="228600"/>
            <a:ext cx="8832056" cy="6430011"/>
          </a:xfrm>
          <a:custGeom>
            <a:avLst/>
            <a:gdLst/>
            <a:ahLst/>
            <a:cxnLst/>
            <a:rect l="l" t="t" r="r" b="b"/>
            <a:pathLst>
              <a:path w="11776075" h="6430009">
                <a:moveTo>
                  <a:pt x="0" y="6429755"/>
                </a:moveTo>
                <a:lnTo>
                  <a:pt x="11775948" y="6429755"/>
                </a:lnTo>
                <a:lnTo>
                  <a:pt x="11775948" y="0"/>
                </a:lnTo>
                <a:lnTo>
                  <a:pt x="0" y="0"/>
                </a:lnTo>
                <a:lnTo>
                  <a:pt x="0" y="6429755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" name="object 4"/>
          <p:cNvSpPr/>
          <p:nvPr/>
        </p:nvSpPr>
        <p:spPr>
          <a:xfrm>
            <a:off x="157734" y="210313"/>
            <a:ext cx="8832056" cy="6430011"/>
          </a:xfrm>
          <a:custGeom>
            <a:avLst/>
            <a:gdLst/>
            <a:ahLst/>
            <a:cxnLst/>
            <a:rect l="l" t="t" r="r" b="b"/>
            <a:pathLst>
              <a:path w="11776075" h="6430009">
                <a:moveTo>
                  <a:pt x="0" y="6429755"/>
                </a:moveTo>
                <a:lnTo>
                  <a:pt x="11775948" y="6429755"/>
                </a:lnTo>
                <a:lnTo>
                  <a:pt x="11775948" y="0"/>
                </a:lnTo>
                <a:lnTo>
                  <a:pt x="0" y="0"/>
                </a:lnTo>
                <a:lnTo>
                  <a:pt x="0" y="6429755"/>
                </a:lnTo>
                <a:close/>
              </a:path>
            </a:pathLst>
          </a:custGeom>
          <a:ln w="12191">
            <a:solidFill>
              <a:srgbClr val="41709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228602" y="533400"/>
            <a:ext cx="8610599" cy="55399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algn="ctr">
              <a:lnSpc>
                <a:spcPct val="100000"/>
              </a:lnSpc>
            </a:pPr>
            <a:r>
              <a:rPr sz="3600" b="1" spc="-229" dirty="0">
                <a:solidFill>
                  <a:srgbClr val="340072"/>
                </a:solidFill>
                <a:latin typeface="Calibri"/>
                <a:cs typeface="Calibri"/>
              </a:rPr>
              <a:t>T</a:t>
            </a:r>
            <a:r>
              <a:rPr sz="3600" b="1" spc="-5" dirty="0">
                <a:solidFill>
                  <a:srgbClr val="340072"/>
                </a:solidFill>
                <a:latin typeface="Calibri"/>
                <a:cs typeface="Calibri"/>
              </a:rPr>
              <a:t>ri-</a:t>
            </a:r>
            <a:r>
              <a:rPr sz="3600" b="1" dirty="0">
                <a:solidFill>
                  <a:srgbClr val="340072"/>
                </a:solidFill>
                <a:latin typeface="Calibri"/>
                <a:cs typeface="Calibri"/>
              </a:rPr>
              <a:t>S</a:t>
            </a:r>
            <a:r>
              <a:rPr sz="3600" b="1" spc="-60" dirty="0">
                <a:solidFill>
                  <a:srgbClr val="340072"/>
                </a:solidFill>
                <a:latin typeface="Calibri"/>
                <a:cs typeface="Calibri"/>
              </a:rPr>
              <a:t>t</a:t>
            </a:r>
            <a:r>
              <a:rPr sz="3600" b="1" spc="-40" dirty="0">
                <a:solidFill>
                  <a:srgbClr val="340072"/>
                </a:solidFill>
                <a:latin typeface="Calibri"/>
                <a:cs typeface="Calibri"/>
              </a:rPr>
              <a:t>a</a:t>
            </a:r>
            <a:r>
              <a:rPr sz="3600" b="1" spc="-75" dirty="0">
                <a:solidFill>
                  <a:srgbClr val="340072"/>
                </a:solidFill>
                <a:latin typeface="Calibri"/>
                <a:cs typeface="Calibri"/>
              </a:rPr>
              <a:t>t</a:t>
            </a:r>
            <a:r>
              <a:rPr sz="3600" b="1" dirty="0">
                <a:solidFill>
                  <a:srgbClr val="340072"/>
                </a:solidFill>
                <a:latin typeface="Calibri"/>
                <a:cs typeface="Calibri"/>
              </a:rPr>
              <a:t>e</a:t>
            </a:r>
            <a:r>
              <a:rPr sz="3600" b="1" spc="-5" dirty="0">
                <a:solidFill>
                  <a:srgbClr val="340072"/>
                </a:solidFill>
                <a:latin typeface="Calibri"/>
                <a:cs typeface="Calibri"/>
              </a:rPr>
              <a:t> </a:t>
            </a:r>
            <a:r>
              <a:rPr sz="3600" b="1" dirty="0">
                <a:solidFill>
                  <a:srgbClr val="340072"/>
                </a:solidFill>
                <a:latin typeface="Calibri"/>
                <a:cs typeface="Calibri"/>
              </a:rPr>
              <a:t>Learn</a:t>
            </a:r>
            <a:r>
              <a:rPr sz="3600" b="1" spc="-20" dirty="0">
                <a:solidFill>
                  <a:srgbClr val="340072"/>
                </a:solidFill>
                <a:latin typeface="Calibri"/>
                <a:cs typeface="Calibri"/>
              </a:rPr>
              <a:t>i</a:t>
            </a:r>
            <a:r>
              <a:rPr sz="3600" b="1" dirty="0">
                <a:solidFill>
                  <a:srgbClr val="340072"/>
                </a:solidFill>
                <a:latin typeface="Calibri"/>
                <a:cs typeface="Calibri"/>
              </a:rPr>
              <a:t>ng</a:t>
            </a:r>
            <a:r>
              <a:rPr sz="3600" b="1" spc="-5" dirty="0">
                <a:solidFill>
                  <a:srgbClr val="340072"/>
                </a:solidFill>
                <a:latin typeface="Calibri"/>
                <a:cs typeface="Calibri"/>
              </a:rPr>
              <a:t> Col</a:t>
            </a:r>
            <a:r>
              <a:rPr sz="3600" b="1" spc="-10" dirty="0">
                <a:solidFill>
                  <a:srgbClr val="340072"/>
                </a:solidFill>
                <a:latin typeface="Calibri"/>
                <a:cs typeface="Calibri"/>
              </a:rPr>
              <a:t>l</a:t>
            </a:r>
            <a:r>
              <a:rPr sz="3600" b="1" dirty="0">
                <a:solidFill>
                  <a:srgbClr val="340072"/>
                </a:solidFill>
                <a:latin typeface="Calibri"/>
                <a:cs typeface="Calibri"/>
              </a:rPr>
              <a:t>ab</a:t>
            </a:r>
            <a:r>
              <a:rPr sz="3600" b="1" spc="5" dirty="0">
                <a:solidFill>
                  <a:srgbClr val="340072"/>
                </a:solidFill>
                <a:latin typeface="Calibri"/>
                <a:cs typeface="Calibri"/>
              </a:rPr>
              <a:t>o</a:t>
            </a:r>
            <a:r>
              <a:rPr sz="3600" b="1" spc="-120" dirty="0">
                <a:solidFill>
                  <a:srgbClr val="340072"/>
                </a:solidFill>
                <a:latin typeface="Calibri"/>
                <a:cs typeface="Calibri"/>
              </a:rPr>
              <a:t>r</a:t>
            </a:r>
            <a:r>
              <a:rPr sz="3600" b="1" spc="-40" dirty="0">
                <a:solidFill>
                  <a:srgbClr val="340072"/>
                </a:solidFill>
                <a:latin typeface="Calibri"/>
                <a:cs typeface="Calibri"/>
              </a:rPr>
              <a:t>a</a:t>
            </a:r>
            <a:r>
              <a:rPr sz="3600" b="1" dirty="0">
                <a:solidFill>
                  <a:srgbClr val="340072"/>
                </a:solidFill>
                <a:latin typeface="Calibri"/>
                <a:cs typeface="Calibri"/>
              </a:rPr>
              <a:t>ti</a:t>
            </a:r>
            <a:r>
              <a:rPr sz="3600" b="1" spc="-40" dirty="0">
                <a:solidFill>
                  <a:srgbClr val="340072"/>
                </a:solidFill>
                <a:latin typeface="Calibri"/>
                <a:cs typeface="Calibri"/>
              </a:rPr>
              <a:t>v</a:t>
            </a:r>
            <a:r>
              <a:rPr sz="3600" b="1" dirty="0">
                <a:solidFill>
                  <a:srgbClr val="340072"/>
                </a:solidFill>
                <a:latin typeface="Calibri"/>
                <a:cs typeface="Calibri"/>
              </a:rPr>
              <a:t>e</a:t>
            </a:r>
            <a:r>
              <a:rPr sz="3600" b="1" spc="-20" dirty="0">
                <a:solidFill>
                  <a:srgbClr val="340072"/>
                </a:solidFill>
                <a:latin typeface="Calibri"/>
                <a:cs typeface="Calibri"/>
              </a:rPr>
              <a:t> </a:t>
            </a:r>
            <a:r>
              <a:rPr sz="3600" b="1" dirty="0">
                <a:solidFill>
                  <a:srgbClr val="340072"/>
                </a:solidFill>
                <a:latin typeface="Calibri"/>
                <a:cs typeface="Calibri"/>
              </a:rPr>
              <a:t>on Ag</a:t>
            </a:r>
            <a:r>
              <a:rPr sz="3600" b="1" spc="-15" dirty="0">
                <a:solidFill>
                  <a:srgbClr val="340072"/>
                </a:solidFill>
                <a:latin typeface="Calibri"/>
                <a:cs typeface="Calibri"/>
              </a:rPr>
              <a:t>i</a:t>
            </a:r>
            <a:r>
              <a:rPr sz="3600" b="1" dirty="0">
                <a:solidFill>
                  <a:srgbClr val="340072"/>
                </a:solidFill>
                <a:latin typeface="Calibri"/>
                <a:cs typeface="Calibri"/>
              </a:rPr>
              <a:t>ng</a:t>
            </a:r>
            <a:endParaRPr sz="3600" dirty="0">
              <a:solidFill>
                <a:srgbClr val="340072"/>
              </a:solidFill>
              <a:latin typeface="Calibri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0" y="6096001"/>
            <a:ext cx="9010650" cy="615553"/>
          </a:xfrm>
          <a:prstGeom prst="rect">
            <a:avLst/>
          </a:prstGeom>
          <a:solidFill>
            <a:schemeClr val="accent6">
              <a:lumMod val="50000"/>
            </a:schemeClr>
          </a:solidFill>
          <a:ln w="6095">
            <a:noFill/>
          </a:ln>
        </p:spPr>
        <p:txBody>
          <a:bodyPr vert="horz" wrap="square" lIns="0" tIns="0" rIns="0" bIns="0" rtlCol="0">
            <a:spAutoFit/>
          </a:bodyPr>
          <a:lstStyle/>
          <a:p>
            <a:pPr marL="608965" algn="ctr">
              <a:lnSpc>
                <a:spcPct val="100000"/>
              </a:lnSpc>
            </a:pPr>
            <a:r>
              <a:rPr lang="en-US" sz="4000" b="1" spc="-20" dirty="0" err="1" smtClean="0">
                <a:solidFill>
                  <a:srgbClr val="FFFFFF"/>
                </a:solidFill>
                <a:latin typeface="Calibri"/>
                <a:cs typeface="Calibri"/>
              </a:rPr>
              <a:t>www.agefriendly.community</a:t>
            </a:r>
            <a:endParaRPr lang="en-US" sz="4000" b="1" spc="-20" dirty="0">
              <a:solidFill>
                <a:srgbClr val="FFFFFF"/>
              </a:solidFill>
              <a:latin typeface="Calibri"/>
              <a:cs typeface="Calibri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3505200" y="2667000"/>
            <a:ext cx="2209800" cy="10668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0" name="object 10"/>
          <p:cNvSpPr/>
          <p:nvPr/>
        </p:nvSpPr>
        <p:spPr>
          <a:xfrm>
            <a:off x="4419601" y="1828801"/>
            <a:ext cx="3844298" cy="408433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1" name="object 11"/>
          <p:cNvSpPr/>
          <p:nvPr/>
        </p:nvSpPr>
        <p:spPr>
          <a:xfrm>
            <a:off x="685803" y="1600201"/>
            <a:ext cx="3505198" cy="995171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2" name="object 12"/>
          <p:cNvSpPr/>
          <p:nvPr/>
        </p:nvSpPr>
        <p:spPr>
          <a:xfrm>
            <a:off x="838202" y="2667000"/>
            <a:ext cx="2090555" cy="106680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3" name="object 13"/>
          <p:cNvSpPr/>
          <p:nvPr/>
        </p:nvSpPr>
        <p:spPr>
          <a:xfrm>
            <a:off x="1143000" y="4038600"/>
            <a:ext cx="1870710" cy="1066797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4" name="object 14"/>
          <p:cNvSpPr/>
          <p:nvPr/>
        </p:nvSpPr>
        <p:spPr>
          <a:xfrm>
            <a:off x="3657600" y="4191000"/>
            <a:ext cx="3124200" cy="838200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5" name="object 15"/>
          <p:cNvSpPr/>
          <p:nvPr/>
        </p:nvSpPr>
        <p:spPr>
          <a:xfrm>
            <a:off x="6248400" y="2743200"/>
            <a:ext cx="2209800" cy="990600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6" name="object 6"/>
          <p:cNvSpPr/>
          <p:nvPr/>
        </p:nvSpPr>
        <p:spPr>
          <a:xfrm>
            <a:off x="7086600" y="4191000"/>
            <a:ext cx="1885950" cy="1905000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NH ADU Law – </a:t>
            </a:r>
            <a:r>
              <a:rPr lang="en-US" dirty="0"/>
              <a:t>The Basics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81000" y="1371600"/>
            <a:ext cx="8229600" cy="5334000"/>
          </a:xfrm>
        </p:spPr>
        <p:txBody>
          <a:bodyPr>
            <a:normAutofit fontScale="92500"/>
          </a:bodyPr>
          <a:lstStyle/>
          <a:p>
            <a:r>
              <a:rPr lang="en-US" sz="3100" dirty="0" smtClean="0"/>
              <a:t>Municipal </a:t>
            </a:r>
            <a:r>
              <a:rPr lang="en-US" sz="3100" dirty="0"/>
              <a:t>Role</a:t>
            </a:r>
          </a:p>
          <a:p>
            <a:pPr lvl="1"/>
            <a:r>
              <a:rPr lang="en-US" dirty="0"/>
              <a:t>Municipalities must allow an </a:t>
            </a:r>
            <a:r>
              <a:rPr lang="en-US" i="1" u="sng" dirty="0"/>
              <a:t>attached</a:t>
            </a:r>
            <a:r>
              <a:rPr lang="en-US" dirty="0"/>
              <a:t> ADU in any single-family zone by right, special exception, or conditional use permit</a:t>
            </a:r>
          </a:p>
          <a:p>
            <a:pPr lvl="1"/>
            <a:r>
              <a:rPr lang="en-US" dirty="0"/>
              <a:t>If the zoning ordinance is silent on ADUs, then they are allowed in any single-family home (regardless of zone) </a:t>
            </a:r>
          </a:p>
          <a:p>
            <a:pPr lvl="1"/>
            <a:r>
              <a:rPr lang="en-US" dirty="0"/>
              <a:t>Standards for a single-family home also apply to combined SF and ADU (e.g., setbacks and frontage</a:t>
            </a:r>
            <a:r>
              <a:rPr lang="en-US" dirty="0" smtClean="0"/>
              <a:t>)</a:t>
            </a:r>
            <a:r>
              <a:rPr lang="en-US" sz="2800" dirty="0"/>
              <a:t> </a:t>
            </a:r>
            <a:endParaRPr lang="en-US" sz="2800" dirty="0" smtClean="0"/>
          </a:p>
          <a:p>
            <a:r>
              <a:rPr lang="en-US" sz="3100" dirty="0" smtClean="0"/>
              <a:t>Defining Characteristics of ADUs Under NH Law</a:t>
            </a:r>
            <a:endParaRPr lang="en-US" sz="3100" dirty="0"/>
          </a:p>
          <a:p>
            <a:pPr lvl="1"/>
            <a:r>
              <a:rPr lang="en-US" dirty="0"/>
              <a:t>Independent living unit (sleeping, cooking, eating, sanitation)</a:t>
            </a:r>
          </a:p>
          <a:p>
            <a:pPr lvl="1"/>
            <a:r>
              <a:rPr lang="en-US" dirty="0"/>
              <a:t>Adequate water supply and sewage disposal required</a:t>
            </a:r>
          </a:p>
          <a:p>
            <a:pPr lvl="1"/>
            <a:r>
              <a:rPr lang="en-US" dirty="0"/>
              <a:t>Interior door between primary unit and ADU required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54196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NH ADU Law – </a:t>
            </a:r>
            <a:r>
              <a:rPr lang="en-US" dirty="0"/>
              <a:t>Options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562100"/>
            <a:ext cx="8229600" cy="5029200"/>
          </a:xfrm>
        </p:spPr>
        <p:txBody>
          <a:bodyPr>
            <a:normAutofit/>
          </a:bodyPr>
          <a:lstStyle/>
          <a:p>
            <a:r>
              <a:rPr lang="en-US" dirty="0"/>
              <a:t>Municipality </a:t>
            </a:r>
            <a:r>
              <a:rPr lang="en-US" u="sng" dirty="0"/>
              <a:t>may </a:t>
            </a:r>
          </a:p>
          <a:p>
            <a:pPr lvl="1"/>
            <a:r>
              <a:rPr lang="en-US" dirty="0"/>
              <a:t>Require adequate parking to accommodate an </a:t>
            </a:r>
            <a:r>
              <a:rPr lang="en-US" dirty="0" err="1"/>
              <a:t>ADU</a:t>
            </a:r>
            <a:endParaRPr lang="en-US" dirty="0"/>
          </a:p>
          <a:p>
            <a:pPr lvl="1"/>
            <a:r>
              <a:rPr lang="en-US" dirty="0"/>
              <a:t>Require owner occupancy of one of the units (but can’t say which one</a:t>
            </a:r>
            <a:r>
              <a:rPr lang="en-US" dirty="0" smtClean="0"/>
              <a:t>) and require it to be owner’s principal place of residence</a:t>
            </a:r>
            <a:endParaRPr lang="en-US" dirty="0"/>
          </a:p>
          <a:p>
            <a:pPr lvl="1"/>
            <a:r>
              <a:rPr lang="en-US" dirty="0"/>
              <a:t>Control for architectural appearance (“look and feel”)</a:t>
            </a:r>
          </a:p>
          <a:p>
            <a:pPr lvl="1"/>
            <a:r>
              <a:rPr lang="en-US" dirty="0"/>
              <a:t>Limit the number of ADUs per single family dwelling</a:t>
            </a:r>
          </a:p>
          <a:p>
            <a:pPr lvl="1"/>
            <a:r>
              <a:rPr lang="en-US" dirty="0"/>
              <a:t>Limit the number of unrelated individuals that occupy a single unit (concern of college towns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Allow detached ADUs</a:t>
            </a:r>
            <a:endParaRPr lang="en-US" dirty="0"/>
          </a:p>
          <a:p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6874340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NH ADU Law – </a:t>
            </a:r>
            <a:r>
              <a:rPr lang="en-US" dirty="0"/>
              <a:t>Prohibitions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562100"/>
            <a:ext cx="8229600" cy="5029200"/>
          </a:xfrm>
        </p:spPr>
        <p:txBody>
          <a:bodyPr>
            <a:normAutofit/>
          </a:bodyPr>
          <a:lstStyle/>
          <a:p>
            <a:r>
              <a:rPr lang="en-US" dirty="0"/>
              <a:t>Municipality </a:t>
            </a:r>
            <a:r>
              <a:rPr lang="en-US" u="sng" dirty="0"/>
              <a:t>must not</a:t>
            </a:r>
          </a:p>
          <a:p>
            <a:pPr lvl="1"/>
            <a:r>
              <a:rPr lang="en-US" dirty="0"/>
              <a:t>Limit ADU to 1 bedroom</a:t>
            </a:r>
          </a:p>
          <a:p>
            <a:pPr lvl="1"/>
            <a:r>
              <a:rPr lang="en-US" dirty="0"/>
              <a:t>Require minimum size to be less than 750 </a:t>
            </a:r>
            <a:r>
              <a:rPr lang="en-US" dirty="0" err="1"/>
              <a:t>s.f.</a:t>
            </a:r>
            <a:endParaRPr lang="en-US" dirty="0"/>
          </a:p>
          <a:p>
            <a:pPr lvl="1"/>
            <a:r>
              <a:rPr lang="en-US" dirty="0"/>
              <a:t>Require </a:t>
            </a:r>
            <a:r>
              <a:rPr lang="en-US" dirty="0" smtClean="0"/>
              <a:t>a familial </a:t>
            </a:r>
            <a:r>
              <a:rPr lang="en-US" dirty="0"/>
              <a:t>relationship between </a:t>
            </a:r>
            <a:r>
              <a:rPr lang="en-US" dirty="0" smtClean="0"/>
              <a:t>the occupants </a:t>
            </a:r>
            <a:r>
              <a:rPr lang="en-US" dirty="0"/>
              <a:t>of principal dwelling and ADU</a:t>
            </a:r>
          </a:p>
          <a:p>
            <a:pPr lvl="1"/>
            <a:r>
              <a:rPr lang="en-US" dirty="0"/>
              <a:t>Require </a:t>
            </a:r>
            <a:r>
              <a:rPr lang="en-US" dirty="0" smtClean="0"/>
              <a:t>the interior door </a:t>
            </a:r>
            <a:r>
              <a:rPr lang="en-US" dirty="0"/>
              <a:t>between primary unit and ADU to remain unlocked</a:t>
            </a:r>
          </a:p>
          <a:p>
            <a:pPr lvl="1"/>
            <a:r>
              <a:rPr lang="en-US" dirty="0"/>
              <a:t>Require additional lot area or other dimensional standards for ADU (but it may increase lot size for a detached ADU)</a:t>
            </a:r>
          </a:p>
          <a:p>
            <a:pPr lvl="1"/>
            <a:endParaRPr lang="en-US" dirty="0"/>
          </a:p>
          <a:p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8506800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NH ADU Law – What Next?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571625"/>
            <a:ext cx="8229600" cy="4752975"/>
          </a:xfrm>
        </p:spPr>
        <p:txBody>
          <a:bodyPr>
            <a:normAutofit/>
          </a:bodyPr>
          <a:lstStyle/>
          <a:p>
            <a:r>
              <a:rPr lang="en-US" dirty="0" smtClean="0"/>
              <a:t>Effective </a:t>
            </a:r>
            <a:r>
              <a:rPr lang="en-US" dirty="0"/>
              <a:t>date: June 1, </a:t>
            </a:r>
            <a:r>
              <a:rPr lang="en-US" dirty="0" smtClean="0"/>
              <a:t>2017</a:t>
            </a:r>
          </a:p>
          <a:p>
            <a:pPr lvl="1"/>
            <a:r>
              <a:rPr lang="en-US" dirty="0" smtClean="0"/>
              <a:t>Many communities responded at 2017 town meeting</a:t>
            </a:r>
            <a:endParaRPr lang="en-US" dirty="0"/>
          </a:p>
          <a:p>
            <a:r>
              <a:rPr lang="en-US" dirty="0"/>
              <a:t>Bills </a:t>
            </a:r>
            <a:r>
              <a:rPr lang="en-US" dirty="0" smtClean="0"/>
              <a:t>passed </a:t>
            </a:r>
            <a:r>
              <a:rPr lang="en-US" dirty="0"/>
              <a:t>this year to </a:t>
            </a:r>
          </a:p>
          <a:p>
            <a:pPr lvl="1"/>
            <a:r>
              <a:rPr lang="en-US" sz="2400" dirty="0" smtClean="0"/>
              <a:t>Prevent owners from being required to install a new septic system (but a new design can be required)</a:t>
            </a:r>
            <a:endParaRPr lang="en-US" sz="2400" dirty="0"/>
          </a:p>
          <a:p>
            <a:pPr lvl="1"/>
            <a:r>
              <a:rPr lang="en-US" sz="2400" dirty="0" smtClean="0"/>
              <a:t>To </a:t>
            </a:r>
            <a:r>
              <a:rPr lang="en-US" sz="2400" dirty="0"/>
              <a:t>prohibit condo conversion of </a:t>
            </a:r>
            <a:r>
              <a:rPr lang="en-US" sz="2400" dirty="0" smtClean="0"/>
              <a:t>ADUs, and allow municipalities </a:t>
            </a:r>
            <a:r>
              <a:rPr lang="en-US" sz="2400" dirty="0"/>
              <a:t>to limit </a:t>
            </a:r>
            <a:r>
              <a:rPr lang="en-US" sz="2400" dirty="0" smtClean="0"/>
              <a:t>ADUs in townhouses and manufactured housing</a:t>
            </a:r>
          </a:p>
          <a:p>
            <a:r>
              <a:rPr lang="en-US" sz="2700" dirty="0" smtClean="0"/>
              <a:t>New Hampshire Housing will publish an ADU guidebook later this year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54875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524000"/>
            <a:ext cx="8229600" cy="5105400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Isn’t this just a duplex?</a:t>
            </a:r>
          </a:p>
          <a:p>
            <a:r>
              <a:rPr lang="en-US" dirty="0"/>
              <a:t>Do we still need to care about workforce housing?</a:t>
            </a:r>
          </a:p>
          <a:p>
            <a:r>
              <a:rPr lang="en-US" dirty="0"/>
              <a:t>Do impact fees apply to a new ADU?</a:t>
            </a:r>
          </a:p>
          <a:p>
            <a:r>
              <a:rPr lang="en-US" dirty="0"/>
              <a:t>What does “attached” mean?</a:t>
            </a:r>
          </a:p>
          <a:p>
            <a:r>
              <a:rPr lang="en-US" dirty="0"/>
              <a:t>What’s the purpose of an interior door?</a:t>
            </a:r>
          </a:p>
          <a:p>
            <a:r>
              <a:rPr lang="en-US" dirty="0"/>
              <a:t>What about DES septic standards?</a:t>
            </a:r>
          </a:p>
          <a:p>
            <a:r>
              <a:rPr lang="en-US" dirty="0"/>
              <a:t>Can HO associations or condo docs prohibit ADUs?</a:t>
            </a:r>
          </a:p>
          <a:p>
            <a:r>
              <a:rPr lang="en-US" dirty="0"/>
              <a:t>Owner occupancy – what if the owner is a trust?</a:t>
            </a:r>
          </a:p>
          <a:p>
            <a:r>
              <a:rPr lang="en-US" dirty="0"/>
              <a:t>What are the HUD occupancy standards?</a:t>
            </a:r>
          </a:p>
          <a:p>
            <a:r>
              <a:rPr lang="en-US" dirty="0" smtClean="0"/>
              <a:t>What about use as a short-term rental?</a:t>
            </a:r>
          </a:p>
          <a:p>
            <a:r>
              <a:rPr lang="en-US" dirty="0" smtClean="0"/>
              <a:t>What </a:t>
            </a:r>
            <a:r>
              <a:rPr lang="en-US" dirty="0"/>
              <a:t>if we do nothing</a:t>
            </a:r>
            <a:r>
              <a:rPr lang="en-US" dirty="0" smtClean="0"/>
              <a:t>?</a:t>
            </a:r>
            <a:endParaRPr lang="en-US" dirty="0"/>
          </a:p>
          <a:p>
            <a:pPr lvl="2"/>
            <a:endParaRPr lang="en-US" b="1" dirty="0"/>
          </a:p>
          <a:p>
            <a:endParaRPr lang="en-US" b="1" dirty="0"/>
          </a:p>
          <a:p>
            <a:endParaRPr lang="en-US" dirty="0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57200" y="277905"/>
            <a:ext cx="8153400" cy="990600"/>
          </a:xfrm>
        </p:spPr>
        <p:txBody>
          <a:bodyPr>
            <a:normAutofit/>
          </a:bodyPr>
          <a:lstStyle/>
          <a:p>
            <a:r>
              <a:rPr lang="en-US" dirty="0" smtClean="0"/>
              <a:t>NH ADU Law – </a:t>
            </a:r>
            <a:r>
              <a:rPr lang="en-US" dirty="0"/>
              <a:t>FAQs</a:t>
            </a:r>
          </a:p>
        </p:txBody>
      </p:sp>
    </p:spTree>
    <p:extLst>
      <p:ext uri="{BB962C8B-B14F-4D97-AF65-F5344CB8AC3E}">
        <p14:creationId xmlns:p14="http://schemas.microsoft.com/office/powerpoint/2010/main" val="2022250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Questions?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57200" y="2633008"/>
            <a:ext cx="35052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/>
            <a:r>
              <a:rPr lang="en-US" sz="2400" b="1" dirty="0">
                <a:solidFill>
                  <a:prstClr val="black"/>
                </a:solidFill>
                <a:latin typeface="Calibri" panose="020F0502020204030204" pitchFamily="34" charset="0"/>
              </a:rPr>
              <a:t>Ben Frost</a:t>
            </a:r>
          </a:p>
          <a:p>
            <a:pPr defTabSz="914400"/>
            <a:r>
              <a:rPr lang="en-US" sz="2400" dirty="0">
                <a:solidFill>
                  <a:prstClr val="black"/>
                </a:solidFill>
                <a:latin typeface="Calibri" panose="020F0502020204030204" pitchFamily="34" charset="0"/>
              </a:rPr>
              <a:t>bfrost@nhhfa.org</a:t>
            </a:r>
          </a:p>
          <a:p>
            <a:pPr defTabSz="914400"/>
            <a:endParaRPr lang="en-US" sz="2400" dirty="0">
              <a:solidFill>
                <a:prstClr val="black"/>
              </a:solidFill>
              <a:latin typeface="Calibri" panose="020F0502020204030204" pitchFamily="34" charset="0"/>
            </a:endParaRPr>
          </a:p>
          <a:p>
            <a:pPr defTabSz="914400"/>
            <a:r>
              <a:rPr lang="en-US" sz="2400" b="1" dirty="0">
                <a:solidFill>
                  <a:prstClr val="black"/>
                </a:solidFill>
                <a:latin typeface="Calibri" panose="020F0502020204030204" pitchFamily="34" charset="0"/>
              </a:rPr>
              <a:t>George Reagan</a:t>
            </a:r>
          </a:p>
          <a:p>
            <a:pPr defTabSz="914400"/>
            <a:r>
              <a:rPr lang="en-US" sz="2400" dirty="0">
                <a:solidFill>
                  <a:prstClr val="black"/>
                </a:solidFill>
                <a:latin typeface="Calibri" panose="020F0502020204030204" pitchFamily="34" charset="0"/>
              </a:rPr>
              <a:t>greagan@nhhfa.org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57200" y="5029200"/>
            <a:ext cx="70866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/>
            <a:r>
              <a:rPr lang="en-US" dirty="0">
                <a:solidFill>
                  <a:prstClr val="black"/>
                </a:solidFill>
                <a:latin typeface="Tw Cen MT"/>
              </a:rPr>
              <a:t>New Hampshire Housing's mission is to promote, finance and support affordable housing and related services for the people of New Hampshire.</a:t>
            </a:r>
          </a:p>
          <a:p>
            <a:pPr defTabSz="914400"/>
            <a:r>
              <a:rPr lang="en-US" dirty="0">
                <a:solidFill>
                  <a:prstClr val="black"/>
                </a:solidFill>
                <a:latin typeface="Tw Cen MT"/>
              </a:rPr>
              <a:t>Although established by statute as a public instrumentality, New Hampshire Housing is not a state agency and receives no operating funds from the state government.</a:t>
            </a:r>
          </a:p>
        </p:txBody>
      </p:sp>
    </p:spTree>
    <p:extLst>
      <p:ext uri="{BB962C8B-B14F-4D97-AF65-F5344CB8AC3E}">
        <p14:creationId xmlns:p14="http://schemas.microsoft.com/office/powerpoint/2010/main" val="39210949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05000" y="1187954"/>
            <a:ext cx="6781800" cy="1981200"/>
          </a:xfrm>
        </p:spPr>
        <p:txBody>
          <a:bodyPr>
            <a:noAutofit/>
          </a:bodyPr>
          <a:lstStyle/>
          <a:p>
            <a:pPr algn="r"/>
            <a:r>
              <a:rPr lang="en-US" sz="6000" dirty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Accessory Dwelling Units in Portland, Maine</a:t>
            </a:r>
            <a:r>
              <a:rPr lang="en-US" sz="6000" i="1" dirty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/>
            </a:r>
            <a:br>
              <a:rPr lang="en-US" sz="6000" i="1" dirty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</a:br>
            <a:endParaRPr lang="en-US" sz="6000" i="1" dirty="0">
              <a:solidFill>
                <a:schemeClr val="bg1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3169154"/>
            <a:ext cx="8229600" cy="1828800"/>
          </a:xfrm>
        </p:spPr>
        <p:txBody>
          <a:bodyPr>
            <a:normAutofit fontScale="92500"/>
          </a:bodyPr>
          <a:lstStyle/>
          <a:p>
            <a:pPr marL="0" indent="0" algn="r">
              <a:buNone/>
            </a:pPr>
            <a:r>
              <a:rPr lang="en-US" sz="3000" dirty="0">
                <a:solidFill>
                  <a:schemeClr val="bg1"/>
                </a:solidFill>
                <a:cs typeface="Aharoni" panose="02010803020104030203"/>
              </a:rPr>
              <a:t>Creative Ways to Age at Home by Sharing One’s Home</a:t>
            </a:r>
          </a:p>
          <a:p>
            <a:pPr marL="400050" lvl="1" indent="0" algn="r">
              <a:buNone/>
            </a:pPr>
            <a:r>
              <a:rPr lang="en-US" sz="3000" dirty="0">
                <a:solidFill>
                  <a:schemeClr val="bg1">
                    <a:lumMod val="95000"/>
                    <a:lumOff val="5000"/>
                  </a:schemeClr>
                </a:solidFill>
                <a:cs typeface="Aharoni" panose="02010803020104030203"/>
              </a:rPr>
              <a:t>Tri-State Learning Collaborative on Aging </a:t>
            </a:r>
          </a:p>
          <a:p>
            <a:pPr marL="400050" lvl="1" indent="0" algn="r">
              <a:buNone/>
            </a:pPr>
            <a:r>
              <a:rPr lang="en-US" sz="3000" dirty="0">
                <a:solidFill>
                  <a:schemeClr val="bg1">
                    <a:lumMod val="95000"/>
                    <a:lumOff val="5000"/>
                  </a:schemeClr>
                </a:solidFill>
                <a:cs typeface="Aharoni" panose="02010803020104030203"/>
              </a:rPr>
              <a:t>July 25 2017</a:t>
            </a:r>
          </a:p>
          <a:p>
            <a:pPr marL="400050" lvl="1" indent="0" algn="ctr">
              <a:buNone/>
            </a:pPr>
            <a:endParaRPr lang="en-US" dirty="0">
              <a:solidFill>
                <a:schemeClr val="bg1">
                  <a:lumMod val="95000"/>
                  <a:lumOff val="5000"/>
                </a:schemeClr>
              </a:solidFill>
            </a:endParaRPr>
          </a:p>
          <a:p>
            <a:pPr marL="400050" lvl="1" indent="0">
              <a:buNone/>
            </a:pPr>
            <a:endParaRPr lang="en-US" dirty="0"/>
          </a:p>
          <a:p>
            <a:pPr marL="914400" lvl="1" indent="-514350">
              <a:buFont typeface="+mj-lt"/>
              <a:buAutoNum type="arabicPeriod"/>
            </a:pPr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3886200"/>
            <a:ext cx="2622046" cy="26220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0146938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Portland, ME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1600200"/>
            <a:ext cx="8839200" cy="4343400"/>
          </a:xfrm>
          <a:prstGeom prst="rect">
            <a:avLst/>
          </a:prstGeom>
          <a:effectLst>
            <a:softEdge rad="31750"/>
          </a:effectLst>
        </p:spPr>
      </p:pic>
    </p:spTree>
    <p:extLst>
      <p:ext uri="{BB962C8B-B14F-4D97-AF65-F5344CB8AC3E}">
        <p14:creationId xmlns:p14="http://schemas.microsoft.com/office/powerpoint/2010/main" val="4081185470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55E53B96-0BFB-4E72-B0C1-67AE5BA409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Portland, ME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56EC027F-B7A8-4A87-BE42-BE9EF963F21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sz="3300" dirty="0">
                <a:solidFill>
                  <a:schemeClr val="bg1"/>
                </a:solidFill>
              </a:rPr>
              <a:t>Economic and cultural center of Maine and much of Northern New England</a:t>
            </a:r>
          </a:p>
          <a:p>
            <a:r>
              <a:rPr lang="en-US" sz="3300" dirty="0">
                <a:solidFill>
                  <a:schemeClr val="bg1"/>
                </a:solidFill>
              </a:rPr>
              <a:t>Urban place in a rural state</a:t>
            </a:r>
          </a:p>
          <a:p>
            <a:r>
              <a:rPr lang="en-US" sz="3300" dirty="0">
                <a:solidFill>
                  <a:schemeClr val="bg1"/>
                </a:solidFill>
              </a:rPr>
              <a:t>Attracts residents from “away” (Brooklyn, Boston, Chicago) for high quality of life and accessible scale</a:t>
            </a:r>
          </a:p>
          <a:p>
            <a:r>
              <a:rPr lang="en-US" sz="3300" dirty="0">
                <a:solidFill>
                  <a:schemeClr val="bg1"/>
                </a:solidFill>
              </a:rPr>
              <a:t>At the same time, Portland natives want to stay </a:t>
            </a:r>
          </a:p>
          <a:p>
            <a:r>
              <a:rPr lang="en-US" sz="3300" dirty="0">
                <a:solidFill>
                  <a:schemeClr val="bg1"/>
                </a:solidFill>
              </a:rPr>
              <a:t>Demand for both aging in place and relocating retirees to find places to live</a:t>
            </a:r>
          </a:p>
          <a:p>
            <a:r>
              <a:rPr lang="en-US" sz="3300" dirty="0">
                <a:solidFill>
                  <a:schemeClr val="bg1"/>
                </a:solidFill>
              </a:rPr>
              <a:t>Home owners seeking ways to help pay for their homes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7519821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55E53B96-0BFB-4E72-B0C1-67AE5BA409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Portland, ME</a:t>
            </a:r>
          </a:p>
        </p:txBody>
      </p:sp>
      <p:sp>
        <p:nvSpPr>
          <p:cNvPr id="7" name="object 3">
            <a:extLst>
              <a:ext uri="{FF2B5EF4-FFF2-40B4-BE49-F238E27FC236}">
                <a16:creationId xmlns="" xmlns:a16="http://schemas.microsoft.com/office/drawing/2014/main" id="{36234E92-BBE7-4F2C-A1FE-2CAAF846D866}"/>
              </a:ext>
            </a:extLst>
          </p:cNvPr>
          <p:cNvSpPr txBox="1"/>
          <p:nvPr/>
        </p:nvSpPr>
        <p:spPr>
          <a:xfrm>
            <a:off x="383540" y="1388109"/>
            <a:ext cx="7998460" cy="46012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5600" indent="-342900" defTabSz="914400">
              <a:spcBef>
                <a:spcPts val="600"/>
              </a:spcBef>
              <a:buFontTx/>
              <a:buChar char="•"/>
              <a:tabLst>
                <a:tab pos="354965" algn="l"/>
                <a:tab pos="355600" algn="l"/>
              </a:tabLst>
            </a:pPr>
            <a:r>
              <a:rPr sz="2400" spc="-5" dirty="0">
                <a:solidFill>
                  <a:prstClr val="black"/>
                </a:solidFill>
                <a:latin typeface="Arial"/>
                <a:cs typeface="Arial"/>
              </a:rPr>
              <a:t>Population:  6</a:t>
            </a:r>
            <a:r>
              <a:rPr lang="en-US" sz="2400" spc="-5" dirty="0">
                <a:solidFill>
                  <a:prstClr val="black"/>
                </a:solidFill>
                <a:latin typeface="Arial"/>
                <a:cs typeface="Arial"/>
              </a:rPr>
              <a:t>7,000</a:t>
            </a:r>
            <a:r>
              <a:rPr sz="2400" spc="-5" dirty="0">
                <a:solidFill>
                  <a:prstClr val="black"/>
                </a:solidFill>
                <a:latin typeface="Arial"/>
                <a:cs typeface="Arial"/>
              </a:rPr>
              <a:t>, largest municipality in</a:t>
            </a:r>
            <a:r>
              <a:rPr sz="2400" spc="4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prstClr val="black"/>
                </a:solidFill>
                <a:latin typeface="Arial"/>
                <a:cs typeface="Arial"/>
              </a:rPr>
              <a:t>Maine</a:t>
            </a:r>
            <a:endParaRPr sz="2400" dirty="0">
              <a:solidFill>
                <a:prstClr val="black"/>
              </a:solidFill>
              <a:latin typeface="Arial"/>
              <a:cs typeface="Arial"/>
            </a:endParaRPr>
          </a:p>
          <a:p>
            <a:pPr marL="756285" lvl="1" indent="-286385" defTabSz="914400">
              <a:spcBef>
                <a:spcPts val="600"/>
              </a:spcBef>
              <a:buFontTx/>
              <a:buChar char="–"/>
              <a:tabLst>
                <a:tab pos="756285" algn="l"/>
                <a:tab pos="756920" algn="l"/>
              </a:tabLst>
            </a:pPr>
            <a:r>
              <a:rPr sz="2400" spc="-5" dirty="0">
                <a:solidFill>
                  <a:prstClr val="black"/>
                </a:solidFill>
                <a:latin typeface="Arial"/>
                <a:cs typeface="Arial"/>
              </a:rPr>
              <a:t>Population Growth </a:t>
            </a:r>
            <a:r>
              <a:rPr sz="2400" dirty="0">
                <a:solidFill>
                  <a:prstClr val="black"/>
                </a:solidFill>
                <a:latin typeface="Arial"/>
                <a:cs typeface="Arial"/>
              </a:rPr>
              <a:t>3%</a:t>
            </a:r>
            <a:r>
              <a:rPr sz="2400" spc="-5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prstClr val="black"/>
                </a:solidFill>
                <a:latin typeface="Arial"/>
                <a:cs typeface="Arial"/>
              </a:rPr>
              <a:t>(2000-2010)</a:t>
            </a:r>
            <a:endParaRPr sz="2400" dirty="0">
              <a:solidFill>
                <a:prstClr val="black"/>
              </a:solidFill>
              <a:latin typeface="Arial"/>
              <a:cs typeface="Arial"/>
            </a:endParaRPr>
          </a:p>
          <a:p>
            <a:pPr marL="756285" lvl="1" indent="-286385" defTabSz="914400">
              <a:spcBef>
                <a:spcPts val="600"/>
              </a:spcBef>
              <a:buFontTx/>
              <a:buChar char="–"/>
              <a:tabLst>
                <a:tab pos="756285" algn="l"/>
                <a:tab pos="756920" algn="l"/>
              </a:tabLst>
            </a:pPr>
            <a:r>
              <a:rPr sz="2400" dirty="0">
                <a:solidFill>
                  <a:prstClr val="black"/>
                </a:solidFill>
                <a:latin typeface="Arial"/>
                <a:cs typeface="Arial"/>
              </a:rPr>
              <a:t>Race:  83% White; and, 17%</a:t>
            </a:r>
            <a:r>
              <a:rPr sz="2400" spc="-14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prstClr val="black"/>
                </a:solidFill>
                <a:latin typeface="Arial"/>
                <a:cs typeface="Arial"/>
              </a:rPr>
              <a:t>non-White</a:t>
            </a:r>
          </a:p>
          <a:p>
            <a:pPr marL="756285" lvl="1" indent="-286385" defTabSz="914400">
              <a:spcBef>
                <a:spcPts val="600"/>
              </a:spcBef>
              <a:buFontTx/>
              <a:buChar char="–"/>
              <a:tabLst>
                <a:tab pos="756285" algn="l"/>
                <a:tab pos="756920" algn="l"/>
              </a:tabLst>
            </a:pPr>
            <a:r>
              <a:rPr sz="2400" spc="-5" dirty="0">
                <a:solidFill>
                  <a:prstClr val="black"/>
                </a:solidFill>
                <a:latin typeface="Arial"/>
                <a:cs typeface="Arial"/>
              </a:rPr>
              <a:t>Education:  Over 44% with Bachelor Degree or</a:t>
            </a:r>
            <a:r>
              <a:rPr sz="2400" spc="-2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2400" spc="-5" dirty="0">
                <a:solidFill>
                  <a:prstClr val="black"/>
                </a:solidFill>
                <a:latin typeface="Arial"/>
                <a:cs typeface="Arial"/>
              </a:rPr>
              <a:t>m</a:t>
            </a:r>
            <a:r>
              <a:rPr sz="2400" spc="-5" dirty="0">
                <a:solidFill>
                  <a:prstClr val="black"/>
                </a:solidFill>
                <a:latin typeface="Arial"/>
                <a:cs typeface="Arial"/>
              </a:rPr>
              <a:t>ore</a:t>
            </a:r>
            <a:endParaRPr sz="2400" dirty="0">
              <a:solidFill>
                <a:prstClr val="black"/>
              </a:solidFill>
              <a:latin typeface="Arial"/>
              <a:cs typeface="Arial"/>
            </a:endParaRPr>
          </a:p>
          <a:p>
            <a:pPr marL="355600" indent="-342900" defTabSz="914400">
              <a:spcBef>
                <a:spcPts val="600"/>
              </a:spcBef>
              <a:buFontTx/>
              <a:buChar char="•"/>
              <a:tabLst>
                <a:tab pos="354965" algn="l"/>
                <a:tab pos="355600" algn="l"/>
              </a:tabLst>
            </a:pPr>
            <a:r>
              <a:rPr sz="2400" spc="-5" dirty="0">
                <a:solidFill>
                  <a:prstClr val="black"/>
                </a:solidFill>
                <a:latin typeface="Arial"/>
                <a:cs typeface="Arial"/>
              </a:rPr>
              <a:t>Portland MSA Population:</a:t>
            </a:r>
            <a:r>
              <a:rPr sz="2400" spc="-1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prstClr val="black"/>
                </a:solidFill>
                <a:latin typeface="Arial"/>
                <a:cs typeface="Arial"/>
              </a:rPr>
              <a:t>514,098</a:t>
            </a:r>
            <a:endParaRPr sz="2400" dirty="0">
              <a:solidFill>
                <a:prstClr val="black"/>
              </a:solidFill>
              <a:latin typeface="Arial"/>
              <a:cs typeface="Arial"/>
            </a:endParaRPr>
          </a:p>
          <a:p>
            <a:pPr marL="355600" marR="455930" indent="-342900" defTabSz="914400">
              <a:spcBef>
                <a:spcPts val="600"/>
              </a:spcBef>
              <a:buFontTx/>
              <a:buChar char="•"/>
              <a:tabLst>
                <a:tab pos="354965" algn="l"/>
                <a:tab pos="355600" algn="l"/>
              </a:tabLst>
            </a:pPr>
            <a:r>
              <a:rPr sz="2400" spc="-5" dirty="0">
                <a:solidFill>
                  <a:prstClr val="black"/>
                </a:solidFill>
                <a:latin typeface="Arial"/>
                <a:cs typeface="Arial"/>
              </a:rPr>
              <a:t>Diversity – Over 60 Languages spoken in Portland Schools</a:t>
            </a:r>
            <a:endParaRPr sz="2400" dirty="0">
              <a:solidFill>
                <a:prstClr val="black"/>
              </a:solidFill>
              <a:latin typeface="Arial"/>
              <a:cs typeface="Arial"/>
            </a:endParaRPr>
          </a:p>
          <a:p>
            <a:pPr marL="355600" indent="-342900" defTabSz="914400">
              <a:spcBef>
                <a:spcPts val="600"/>
              </a:spcBef>
              <a:buFontTx/>
              <a:buChar char="•"/>
              <a:tabLst>
                <a:tab pos="354965" algn="l"/>
                <a:tab pos="355600" algn="l"/>
              </a:tabLst>
            </a:pPr>
            <a:r>
              <a:rPr sz="2400" spc="-5" dirty="0">
                <a:solidFill>
                  <a:prstClr val="black"/>
                </a:solidFill>
                <a:latin typeface="Arial"/>
                <a:cs typeface="Arial"/>
              </a:rPr>
              <a:t>Unemployment Rate:  3.3% in 2015 - </a:t>
            </a:r>
            <a:r>
              <a:rPr sz="2400" spc="-10" dirty="0">
                <a:solidFill>
                  <a:prstClr val="black"/>
                </a:solidFill>
                <a:latin typeface="Arial"/>
                <a:cs typeface="Arial"/>
              </a:rPr>
              <a:t>down </a:t>
            </a:r>
            <a:r>
              <a:rPr sz="2400" spc="-5" dirty="0">
                <a:solidFill>
                  <a:prstClr val="black"/>
                </a:solidFill>
                <a:latin typeface="Arial"/>
                <a:cs typeface="Arial"/>
              </a:rPr>
              <a:t>from 4%</a:t>
            </a:r>
            <a:r>
              <a:rPr sz="2400" spc="18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prstClr val="black"/>
                </a:solidFill>
                <a:latin typeface="Arial"/>
                <a:cs typeface="Arial"/>
              </a:rPr>
              <a:t>in</a:t>
            </a:r>
            <a:r>
              <a:rPr lang="en-US" sz="2400" spc="-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prstClr val="black"/>
                </a:solidFill>
                <a:latin typeface="Arial"/>
                <a:cs typeface="Arial"/>
              </a:rPr>
              <a:t>2014</a:t>
            </a:r>
            <a:endParaRPr sz="2400" dirty="0">
              <a:solidFill>
                <a:prstClr val="black"/>
              </a:solidFill>
              <a:latin typeface="Arial"/>
              <a:cs typeface="Arial"/>
            </a:endParaRPr>
          </a:p>
          <a:p>
            <a:pPr marL="355600" marR="5080" indent="-342900" defTabSz="914400">
              <a:spcBef>
                <a:spcPts val="600"/>
              </a:spcBef>
              <a:buFontTx/>
              <a:buChar char="•"/>
              <a:tabLst>
                <a:tab pos="354965" algn="l"/>
                <a:tab pos="355600" algn="l"/>
              </a:tabLst>
            </a:pPr>
            <a:r>
              <a:rPr sz="2400" spc="-5" dirty="0">
                <a:solidFill>
                  <a:prstClr val="black"/>
                </a:solidFill>
                <a:latin typeface="Arial"/>
                <a:cs typeface="Arial"/>
              </a:rPr>
              <a:t>Diversified Tax Base: 44% Commercial/Industrial; 56%  Residential</a:t>
            </a:r>
            <a:endParaRPr sz="2400" dirty="0">
              <a:solidFill>
                <a:prstClr val="black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12901228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8000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0" y="6858000"/>
                </a:moveTo>
                <a:lnTo>
                  <a:pt x="12192000" y="6858000"/>
                </a:lnTo>
                <a:lnTo>
                  <a:pt x="12192000" y="0"/>
                </a:lnTo>
                <a:lnTo>
                  <a:pt x="0" y="0"/>
                </a:lnTo>
                <a:lnTo>
                  <a:pt x="0" y="6858000"/>
                </a:lnTo>
              </a:path>
            </a:pathLst>
          </a:custGeom>
          <a:solidFill>
            <a:schemeClr val="accent6">
              <a:lumMod val="50000"/>
            </a:schemeClr>
          </a:solidFill>
        </p:spPr>
        <p:txBody>
          <a:bodyPr wrap="square" lIns="0" tIns="0" rIns="0" bIns="0" rtlCol="0"/>
          <a:lstStyle/>
          <a:p>
            <a:r>
              <a:rPr lang="en-US" dirty="0" err="1"/>
              <a:t>tamekiasj@gmail.com</a:t>
            </a:r>
            <a:r>
              <a:rPr lang="en-US" dirty="0"/>
              <a:t> </a:t>
            </a:r>
            <a:endParaRPr dirty="0"/>
          </a:p>
        </p:txBody>
      </p:sp>
      <p:sp>
        <p:nvSpPr>
          <p:cNvPr id="3" name="object 3"/>
          <p:cNvSpPr/>
          <p:nvPr/>
        </p:nvSpPr>
        <p:spPr>
          <a:xfrm>
            <a:off x="152400" y="152401"/>
            <a:ext cx="8832056" cy="6430011"/>
          </a:xfrm>
          <a:custGeom>
            <a:avLst/>
            <a:gdLst/>
            <a:ahLst/>
            <a:cxnLst/>
            <a:rect l="l" t="t" r="r" b="b"/>
            <a:pathLst>
              <a:path w="11776075" h="6430009">
                <a:moveTo>
                  <a:pt x="0" y="6429755"/>
                </a:moveTo>
                <a:lnTo>
                  <a:pt x="11775948" y="6429755"/>
                </a:lnTo>
                <a:lnTo>
                  <a:pt x="11775948" y="0"/>
                </a:lnTo>
                <a:lnTo>
                  <a:pt x="0" y="0"/>
                </a:lnTo>
                <a:lnTo>
                  <a:pt x="0" y="6429755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" name="object 4"/>
          <p:cNvSpPr/>
          <p:nvPr/>
        </p:nvSpPr>
        <p:spPr>
          <a:xfrm>
            <a:off x="157734" y="210313"/>
            <a:ext cx="8832056" cy="6430011"/>
          </a:xfrm>
          <a:custGeom>
            <a:avLst/>
            <a:gdLst/>
            <a:ahLst/>
            <a:cxnLst/>
            <a:rect l="l" t="t" r="r" b="b"/>
            <a:pathLst>
              <a:path w="11776075" h="6430009">
                <a:moveTo>
                  <a:pt x="0" y="6429755"/>
                </a:moveTo>
                <a:lnTo>
                  <a:pt x="11775948" y="6429755"/>
                </a:lnTo>
                <a:lnTo>
                  <a:pt x="11775948" y="0"/>
                </a:lnTo>
                <a:lnTo>
                  <a:pt x="0" y="0"/>
                </a:lnTo>
                <a:lnTo>
                  <a:pt x="0" y="6429755"/>
                </a:lnTo>
                <a:close/>
              </a:path>
            </a:pathLst>
          </a:custGeom>
          <a:ln w="12191">
            <a:solidFill>
              <a:srgbClr val="41709C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6" name="object 6"/>
          <p:cNvSpPr/>
          <p:nvPr/>
        </p:nvSpPr>
        <p:spPr>
          <a:xfrm>
            <a:off x="7391400" y="4953000"/>
            <a:ext cx="1593732" cy="157581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7" name="object 7"/>
          <p:cNvSpPr txBox="1"/>
          <p:nvPr/>
        </p:nvSpPr>
        <p:spPr>
          <a:xfrm>
            <a:off x="457200" y="304805"/>
            <a:ext cx="8382000" cy="67710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algn="ctr">
              <a:lnSpc>
                <a:spcPct val="100000"/>
              </a:lnSpc>
            </a:pPr>
            <a:r>
              <a:rPr sz="4400" b="1" spc="-160" dirty="0">
                <a:solidFill>
                  <a:srgbClr val="310E46"/>
                </a:solidFill>
                <a:latin typeface="Calibri"/>
                <a:cs typeface="Calibri"/>
              </a:rPr>
              <a:t>W</a:t>
            </a:r>
            <a:r>
              <a:rPr sz="4400" b="1" spc="-5" dirty="0">
                <a:solidFill>
                  <a:srgbClr val="310E46"/>
                </a:solidFill>
                <a:latin typeface="Calibri"/>
                <a:cs typeface="Calibri"/>
              </a:rPr>
              <a:t>ebina</a:t>
            </a:r>
            <a:r>
              <a:rPr sz="4400" b="1" dirty="0">
                <a:solidFill>
                  <a:srgbClr val="310E46"/>
                </a:solidFill>
                <a:latin typeface="Calibri"/>
                <a:cs typeface="Calibri"/>
              </a:rPr>
              <a:t>r H</a:t>
            </a:r>
            <a:r>
              <a:rPr sz="4400" b="1" spc="-15" dirty="0">
                <a:solidFill>
                  <a:srgbClr val="310E46"/>
                </a:solidFill>
                <a:latin typeface="Calibri"/>
                <a:cs typeface="Calibri"/>
              </a:rPr>
              <a:t>o</a:t>
            </a:r>
            <a:r>
              <a:rPr sz="4400" b="1" dirty="0">
                <a:solidFill>
                  <a:srgbClr val="310E46"/>
                </a:solidFill>
                <a:latin typeface="Calibri"/>
                <a:cs typeface="Calibri"/>
              </a:rPr>
              <a:t>use</a:t>
            </a:r>
            <a:r>
              <a:rPr sz="4400" b="1" spc="-135" dirty="0">
                <a:solidFill>
                  <a:srgbClr val="310E46"/>
                </a:solidFill>
                <a:latin typeface="Calibri"/>
                <a:cs typeface="Calibri"/>
              </a:rPr>
              <a:t>k</a:t>
            </a:r>
            <a:r>
              <a:rPr sz="4400" b="1" spc="-5" dirty="0">
                <a:solidFill>
                  <a:srgbClr val="310E46"/>
                </a:solidFill>
                <a:latin typeface="Calibri"/>
                <a:cs typeface="Calibri"/>
              </a:rPr>
              <a:t>eepin</a:t>
            </a:r>
            <a:r>
              <a:rPr sz="4400" b="1" dirty="0">
                <a:solidFill>
                  <a:srgbClr val="310E46"/>
                </a:solidFill>
                <a:latin typeface="Calibri"/>
                <a:cs typeface="Calibri"/>
              </a:rPr>
              <a:t>g</a:t>
            </a:r>
            <a:endParaRPr sz="4400" dirty="0">
              <a:latin typeface="Calibri"/>
              <a:cs typeface="Calibri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4419600" y="1219200"/>
            <a:ext cx="2917700" cy="46482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lang="en-US" dirty="0" smtClean="0"/>
          </a:p>
          <a:p>
            <a:endParaRPr dirty="0"/>
          </a:p>
        </p:txBody>
      </p:sp>
      <p:sp>
        <p:nvSpPr>
          <p:cNvPr id="9" name="object 9"/>
          <p:cNvSpPr/>
          <p:nvPr/>
        </p:nvSpPr>
        <p:spPr>
          <a:xfrm>
            <a:off x="3276600" y="1676401"/>
            <a:ext cx="1002506" cy="393700"/>
          </a:xfrm>
          <a:custGeom>
            <a:avLst/>
            <a:gdLst/>
            <a:ahLst/>
            <a:cxnLst/>
            <a:rect l="l" t="t" r="r" b="b"/>
            <a:pathLst>
              <a:path w="1108075" h="393700">
                <a:moveTo>
                  <a:pt x="911351" y="0"/>
                </a:moveTo>
                <a:lnTo>
                  <a:pt x="911351" y="98298"/>
                </a:lnTo>
                <a:lnTo>
                  <a:pt x="0" y="98298"/>
                </a:lnTo>
                <a:lnTo>
                  <a:pt x="0" y="294894"/>
                </a:lnTo>
                <a:lnTo>
                  <a:pt x="911351" y="294894"/>
                </a:lnTo>
                <a:lnTo>
                  <a:pt x="911351" y="393191"/>
                </a:lnTo>
                <a:lnTo>
                  <a:pt x="1107947" y="196596"/>
                </a:lnTo>
                <a:lnTo>
                  <a:pt x="911351" y="0"/>
                </a:lnTo>
                <a:close/>
              </a:path>
            </a:pathLst>
          </a:custGeom>
          <a:solidFill>
            <a:srgbClr val="C59F2C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0" name="object 10"/>
          <p:cNvSpPr/>
          <p:nvPr/>
        </p:nvSpPr>
        <p:spPr>
          <a:xfrm>
            <a:off x="3733802" y="4343401"/>
            <a:ext cx="725805" cy="391795"/>
          </a:xfrm>
          <a:custGeom>
            <a:avLst/>
            <a:gdLst/>
            <a:ahLst/>
            <a:cxnLst/>
            <a:rect l="l" t="t" r="r" b="b"/>
            <a:pathLst>
              <a:path w="586739" h="391795">
                <a:moveTo>
                  <a:pt x="390906" y="0"/>
                </a:moveTo>
                <a:lnTo>
                  <a:pt x="390906" y="97916"/>
                </a:lnTo>
                <a:lnTo>
                  <a:pt x="0" y="97916"/>
                </a:lnTo>
                <a:lnTo>
                  <a:pt x="0" y="293750"/>
                </a:lnTo>
                <a:lnTo>
                  <a:pt x="390906" y="293750"/>
                </a:lnTo>
                <a:lnTo>
                  <a:pt x="390906" y="391667"/>
                </a:lnTo>
                <a:lnTo>
                  <a:pt x="586740" y="195833"/>
                </a:lnTo>
                <a:lnTo>
                  <a:pt x="390906" y="0"/>
                </a:lnTo>
                <a:close/>
              </a:path>
            </a:pathLst>
          </a:custGeom>
          <a:solidFill>
            <a:srgbClr val="C59F2C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1" name="object 11"/>
          <p:cNvSpPr/>
          <p:nvPr/>
        </p:nvSpPr>
        <p:spPr>
          <a:xfrm>
            <a:off x="3505200" y="2971801"/>
            <a:ext cx="800100" cy="391795"/>
          </a:xfrm>
          <a:custGeom>
            <a:avLst/>
            <a:gdLst/>
            <a:ahLst/>
            <a:cxnLst/>
            <a:rect l="l" t="t" r="r" b="b"/>
            <a:pathLst>
              <a:path w="695325" h="391795">
                <a:moveTo>
                  <a:pt x="499110" y="0"/>
                </a:moveTo>
                <a:lnTo>
                  <a:pt x="499110" y="97917"/>
                </a:lnTo>
                <a:lnTo>
                  <a:pt x="0" y="97917"/>
                </a:lnTo>
                <a:lnTo>
                  <a:pt x="0" y="293751"/>
                </a:lnTo>
                <a:lnTo>
                  <a:pt x="499110" y="293751"/>
                </a:lnTo>
                <a:lnTo>
                  <a:pt x="499110" y="391668"/>
                </a:lnTo>
                <a:lnTo>
                  <a:pt x="694944" y="195834"/>
                </a:lnTo>
                <a:lnTo>
                  <a:pt x="499110" y="0"/>
                </a:lnTo>
                <a:close/>
              </a:path>
            </a:pathLst>
          </a:custGeom>
          <a:solidFill>
            <a:srgbClr val="C59F2C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2" name="object 12"/>
          <p:cNvSpPr txBox="1"/>
          <p:nvPr/>
        </p:nvSpPr>
        <p:spPr>
          <a:xfrm>
            <a:off x="1828802" y="4800600"/>
            <a:ext cx="2785587" cy="96992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597535" marR="125095">
              <a:lnSpc>
                <a:spcPts val="2500"/>
              </a:lnSpc>
              <a:spcBef>
                <a:spcPts val="2110"/>
              </a:spcBef>
            </a:pPr>
            <a:r>
              <a:rPr sz="2400" spc="-5" dirty="0" smtClean="0">
                <a:solidFill>
                  <a:srgbClr val="385723"/>
                </a:solidFill>
                <a:latin typeface="Calibri"/>
                <a:cs typeface="Calibri"/>
              </a:rPr>
              <a:t>Sen</a:t>
            </a:r>
            <a:r>
              <a:rPr sz="2400" dirty="0" smtClean="0">
                <a:solidFill>
                  <a:srgbClr val="385723"/>
                </a:solidFill>
                <a:latin typeface="Calibri"/>
                <a:cs typeface="Calibri"/>
              </a:rPr>
              <a:t>d</a:t>
            </a:r>
            <a:r>
              <a:rPr sz="2400" spc="-15" dirty="0" smtClean="0">
                <a:solidFill>
                  <a:srgbClr val="385723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385723"/>
                </a:solidFill>
                <a:latin typeface="Calibri"/>
                <a:cs typeface="Calibri"/>
              </a:rPr>
              <a:t>q</a:t>
            </a:r>
            <a:r>
              <a:rPr sz="2400" b="1" spc="-15" dirty="0">
                <a:solidFill>
                  <a:srgbClr val="385723"/>
                </a:solidFill>
                <a:latin typeface="Calibri"/>
                <a:cs typeface="Calibri"/>
              </a:rPr>
              <a:t>u</a:t>
            </a:r>
            <a:r>
              <a:rPr sz="2400" b="1" spc="-5" dirty="0">
                <a:solidFill>
                  <a:srgbClr val="385723"/>
                </a:solidFill>
                <a:latin typeface="Calibri"/>
                <a:cs typeface="Calibri"/>
              </a:rPr>
              <a:t>e</a:t>
            </a:r>
            <a:r>
              <a:rPr sz="2400" b="1" spc="-25" dirty="0">
                <a:solidFill>
                  <a:srgbClr val="385723"/>
                </a:solidFill>
                <a:latin typeface="Calibri"/>
                <a:cs typeface="Calibri"/>
              </a:rPr>
              <a:t>s</a:t>
            </a:r>
            <a:r>
              <a:rPr sz="2400" b="1" dirty="0">
                <a:solidFill>
                  <a:srgbClr val="385723"/>
                </a:solidFill>
                <a:latin typeface="Calibri"/>
                <a:cs typeface="Calibri"/>
              </a:rPr>
              <a:t>t</a:t>
            </a:r>
            <a:r>
              <a:rPr sz="2400" b="1" spc="-10" dirty="0">
                <a:solidFill>
                  <a:srgbClr val="385723"/>
                </a:solidFill>
                <a:latin typeface="Calibri"/>
                <a:cs typeface="Calibri"/>
              </a:rPr>
              <a:t>i</a:t>
            </a:r>
            <a:r>
              <a:rPr sz="2400" b="1" dirty="0">
                <a:solidFill>
                  <a:srgbClr val="385723"/>
                </a:solidFill>
                <a:latin typeface="Calibri"/>
                <a:cs typeface="Calibri"/>
              </a:rPr>
              <a:t>ons </a:t>
            </a:r>
            <a:r>
              <a:rPr sz="2400" spc="-25" dirty="0" smtClean="0">
                <a:solidFill>
                  <a:srgbClr val="385723"/>
                </a:solidFill>
                <a:latin typeface="Calibri"/>
                <a:cs typeface="Calibri"/>
              </a:rPr>
              <a:t>t</a:t>
            </a:r>
            <a:r>
              <a:rPr sz="2400" dirty="0" smtClean="0">
                <a:solidFill>
                  <a:srgbClr val="385723"/>
                </a:solidFill>
                <a:latin typeface="Calibri"/>
                <a:cs typeface="Calibri"/>
              </a:rPr>
              <a:t>o</a:t>
            </a:r>
            <a:r>
              <a:rPr lang="en-US" sz="2400" dirty="0" smtClean="0">
                <a:solidFill>
                  <a:srgbClr val="385723"/>
                </a:solidFill>
                <a:latin typeface="Calibri"/>
                <a:cs typeface="Calibri"/>
              </a:rPr>
              <a:t> </a:t>
            </a:r>
            <a:r>
              <a:rPr sz="2400" spc="-5" dirty="0" smtClean="0">
                <a:solidFill>
                  <a:srgbClr val="385723"/>
                </a:solidFill>
                <a:latin typeface="Calibri"/>
                <a:cs typeface="Calibri"/>
              </a:rPr>
              <a:t>u</a:t>
            </a:r>
            <a:r>
              <a:rPr sz="2400" dirty="0" smtClean="0">
                <a:solidFill>
                  <a:srgbClr val="385723"/>
                </a:solidFill>
                <a:latin typeface="Calibri"/>
                <a:cs typeface="Calibri"/>
              </a:rPr>
              <a:t>s</a:t>
            </a:r>
            <a:r>
              <a:rPr sz="2400" spc="-15" dirty="0" smtClean="0">
                <a:solidFill>
                  <a:srgbClr val="385723"/>
                </a:solidFill>
                <a:latin typeface="Calibri"/>
                <a:cs typeface="Calibri"/>
              </a:rPr>
              <a:t> </a:t>
            </a:r>
            <a:r>
              <a:rPr sz="2400" spc="-15" dirty="0">
                <a:solidFill>
                  <a:srgbClr val="385723"/>
                </a:solidFill>
                <a:latin typeface="Calibri"/>
                <a:cs typeface="Calibri"/>
              </a:rPr>
              <a:t>b</a:t>
            </a:r>
            <a:r>
              <a:rPr sz="2400" dirty="0">
                <a:solidFill>
                  <a:srgbClr val="385723"/>
                </a:solidFill>
                <a:latin typeface="Calibri"/>
                <a:cs typeface="Calibri"/>
              </a:rPr>
              <a:t>y typing them</a:t>
            </a:r>
            <a:r>
              <a:rPr sz="2400" spc="-20" dirty="0">
                <a:solidFill>
                  <a:srgbClr val="385723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385723"/>
                </a:solidFill>
                <a:latin typeface="Calibri"/>
                <a:cs typeface="Calibri"/>
              </a:rPr>
              <a:t>in</a:t>
            </a:r>
            <a:r>
              <a:rPr sz="2400" spc="-15" dirty="0">
                <a:solidFill>
                  <a:srgbClr val="385723"/>
                </a:solidFill>
                <a:latin typeface="Calibri"/>
                <a:cs typeface="Calibri"/>
              </a:rPr>
              <a:t> </a:t>
            </a:r>
            <a:r>
              <a:rPr sz="2400" spc="-5" dirty="0">
                <a:solidFill>
                  <a:srgbClr val="385723"/>
                </a:solidFill>
                <a:latin typeface="Calibri"/>
                <a:cs typeface="Calibri"/>
              </a:rPr>
              <a:t>he</a:t>
            </a:r>
            <a:r>
              <a:rPr sz="2400" spc="-35" dirty="0">
                <a:solidFill>
                  <a:srgbClr val="385723"/>
                </a:solidFill>
                <a:latin typeface="Calibri"/>
                <a:cs typeface="Calibri"/>
              </a:rPr>
              <a:t>r</a:t>
            </a:r>
            <a:r>
              <a:rPr sz="2400" dirty="0">
                <a:solidFill>
                  <a:srgbClr val="385723"/>
                </a:solidFill>
                <a:latin typeface="Calibri"/>
                <a:cs typeface="Calibri"/>
              </a:rPr>
              <a:t>e.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400050" y="1295409"/>
            <a:ext cx="3714750" cy="14773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en-US" sz="2400" b="1" spc="-15" dirty="0">
                <a:solidFill>
                  <a:schemeClr val="accent6">
                    <a:lumMod val="50000"/>
                  </a:schemeClr>
                </a:solidFill>
                <a:cs typeface="Calibri"/>
              </a:rPr>
              <a:t>A</a:t>
            </a:r>
            <a:r>
              <a:rPr lang="en-US" sz="2400" b="1" spc="-25" dirty="0">
                <a:solidFill>
                  <a:schemeClr val="accent6">
                    <a:lumMod val="50000"/>
                  </a:schemeClr>
                </a:solidFill>
                <a:cs typeface="Calibri"/>
              </a:rPr>
              <a:t>u</a:t>
            </a:r>
            <a:r>
              <a:rPr lang="en-US" sz="2400" b="1" spc="-15" dirty="0">
                <a:solidFill>
                  <a:schemeClr val="accent6">
                    <a:lumMod val="50000"/>
                  </a:schemeClr>
                </a:solidFill>
                <a:cs typeface="Calibri"/>
              </a:rPr>
              <a:t>d</a:t>
            </a:r>
            <a:r>
              <a:rPr lang="en-US" sz="2400" b="1" spc="-20" dirty="0">
                <a:solidFill>
                  <a:schemeClr val="accent6">
                    <a:lumMod val="50000"/>
                  </a:schemeClr>
                </a:solidFill>
                <a:cs typeface="Calibri"/>
              </a:rPr>
              <a:t>i</a:t>
            </a:r>
            <a:r>
              <a:rPr lang="en-US" sz="2400" b="1" spc="-15" dirty="0">
                <a:solidFill>
                  <a:schemeClr val="accent6">
                    <a:lumMod val="50000"/>
                  </a:schemeClr>
                </a:solidFill>
                <a:cs typeface="Calibri"/>
              </a:rPr>
              <a:t>o</a:t>
            </a:r>
            <a:r>
              <a:rPr lang="en-US" sz="2400" b="1" spc="-10" dirty="0">
                <a:solidFill>
                  <a:schemeClr val="accent6">
                    <a:lumMod val="50000"/>
                  </a:schemeClr>
                </a:solidFill>
                <a:cs typeface="Calibri"/>
              </a:rPr>
              <a:t> </a:t>
            </a:r>
            <a:r>
              <a:rPr lang="en-US" sz="2400" b="1" spc="-15" dirty="0">
                <a:solidFill>
                  <a:schemeClr val="accent6">
                    <a:lumMod val="50000"/>
                  </a:schemeClr>
                </a:solidFill>
                <a:cs typeface="Calibri"/>
              </a:rPr>
              <a:t>issues?</a:t>
            </a:r>
            <a:endParaRPr lang="en-US" sz="2400" dirty="0">
              <a:solidFill>
                <a:schemeClr val="accent6">
                  <a:lumMod val="50000"/>
                </a:schemeClr>
              </a:solidFill>
              <a:cs typeface="Calibri"/>
            </a:endParaRPr>
          </a:p>
          <a:p>
            <a:pPr marL="12700" marR="531495">
              <a:lnSpc>
                <a:spcPct val="100000"/>
              </a:lnSpc>
            </a:pPr>
            <a:r>
              <a:rPr lang="en-US" sz="2400" spc="-150" dirty="0">
                <a:solidFill>
                  <a:schemeClr val="accent6">
                    <a:lumMod val="50000"/>
                  </a:schemeClr>
                </a:solidFill>
                <a:cs typeface="Calibri"/>
              </a:rPr>
              <a:t>T</a:t>
            </a:r>
            <a:r>
              <a:rPr lang="en-US" sz="2400" dirty="0">
                <a:solidFill>
                  <a:schemeClr val="accent6">
                    <a:lumMod val="50000"/>
                  </a:schemeClr>
                </a:solidFill>
                <a:cs typeface="Calibri"/>
              </a:rPr>
              <a:t>r</a:t>
            </a:r>
            <a:r>
              <a:rPr lang="en-US" sz="2400" spc="-15" dirty="0">
                <a:solidFill>
                  <a:schemeClr val="accent6">
                    <a:lumMod val="50000"/>
                  </a:schemeClr>
                </a:solidFill>
                <a:cs typeface="Calibri"/>
              </a:rPr>
              <a:t>y</a:t>
            </a:r>
            <a:r>
              <a:rPr lang="en-US" sz="2400" dirty="0">
                <a:solidFill>
                  <a:schemeClr val="accent6">
                    <a:lumMod val="50000"/>
                  </a:schemeClr>
                </a:solidFill>
                <a:cs typeface="Calibri"/>
              </a:rPr>
              <a:t> </a:t>
            </a:r>
            <a:r>
              <a:rPr lang="en-US" sz="2400" spc="-35" dirty="0">
                <a:solidFill>
                  <a:schemeClr val="accent6">
                    <a:lumMod val="50000"/>
                  </a:schemeClr>
                </a:solidFill>
                <a:cs typeface="Calibri"/>
              </a:rPr>
              <a:t>c</a:t>
            </a:r>
            <a:r>
              <a:rPr lang="en-US" sz="2400" dirty="0">
                <a:solidFill>
                  <a:schemeClr val="accent6">
                    <a:lumMod val="50000"/>
                  </a:schemeClr>
                </a:solidFill>
                <a:cs typeface="Calibri"/>
              </a:rPr>
              <a:t>alling</a:t>
            </a:r>
            <a:r>
              <a:rPr lang="en-US" sz="2400" spc="-25" dirty="0">
                <a:solidFill>
                  <a:schemeClr val="accent6">
                    <a:lumMod val="50000"/>
                  </a:schemeClr>
                </a:solidFill>
                <a:cs typeface="Calibri"/>
              </a:rPr>
              <a:t> </a:t>
            </a:r>
            <a:r>
              <a:rPr lang="en-US" sz="2400" dirty="0">
                <a:solidFill>
                  <a:schemeClr val="accent6">
                    <a:lumMod val="50000"/>
                  </a:schemeClr>
                </a:solidFill>
                <a:cs typeface="Calibri"/>
              </a:rPr>
              <a:t>in</a:t>
            </a:r>
            <a:r>
              <a:rPr lang="en-US" sz="2400" spc="-5" dirty="0">
                <a:solidFill>
                  <a:schemeClr val="accent6">
                    <a:lumMod val="50000"/>
                  </a:schemeClr>
                </a:solidFill>
                <a:cs typeface="Calibri"/>
              </a:rPr>
              <a:t> using </a:t>
            </a:r>
            <a:r>
              <a:rPr lang="en-US" sz="2400" spc="-35" dirty="0">
                <a:solidFill>
                  <a:schemeClr val="accent6">
                    <a:lumMod val="50000"/>
                  </a:schemeClr>
                </a:solidFill>
                <a:cs typeface="Calibri"/>
              </a:rPr>
              <a:t>y</a:t>
            </a:r>
            <a:r>
              <a:rPr lang="en-US" sz="2400" spc="-5" dirty="0">
                <a:solidFill>
                  <a:schemeClr val="accent6">
                    <a:lumMod val="50000"/>
                  </a:schemeClr>
                </a:solidFill>
                <a:cs typeface="Calibri"/>
              </a:rPr>
              <a:t>ou</a:t>
            </a:r>
            <a:r>
              <a:rPr lang="en-US" sz="2400" dirty="0">
                <a:solidFill>
                  <a:schemeClr val="accent6">
                    <a:lumMod val="50000"/>
                  </a:schemeClr>
                </a:solidFill>
                <a:cs typeface="Calibri"/>
              </a:rPr>
              <a:t>r</a:t>
            </a:r>
            <a:r>
              <a:rPr lang="en-US" sz="2400" spc="-15" dirty="0">
                <a:solidFill>
                  <a:schemeClr val="accent6">
                    <a:lumMod val="50000"/>
                  </a:schemeClr>
                </a:solidFill>
                <a:cs typeface="Calibri"/>
              </a:rPr>
              <a:t> </a:t>
            </a:r>
            <a:r>
              <a:rPr lang="en-US" sz="2400" spc="-35" dirty="0">
                <a:solidFill>
                  <a:schemeClr val="accent6">
                    <a:lumMod val="50000"/>
                  </a:schemeClr>
                </a:solidFill>
                <a:cs typeface="Calibri"/>
              </a:rPr>
              <a:t>t</a:t>
            </a:r>
            <a:r>
              <a:rPr lang="en-US" sz="2400" spc="-10" dirty="0">
                <a:solidFill>
                  <a:schemeClr val="accent6">
                    <a:lumMod val="50000"/>
                  </a:schemeClr>
                </a:solidFill>
                <a:cs typeface="Calibri"/>
              </a:rPr>
              <a:t>ele</a:t>
            </a:r>
            <a:r>
              <a:rPr lang="en-US" sz="2400" spc="-5" dirty="0">
                <a:solidFill>
                  <a:schemeClr val="accent6">
                    <a:lumMod val="50000"/>
                  </a:schemeClr>
                </a:solidFill>
                <a:cs typeface="Calibri"/>
              </a:rPr>
              <a:t>phone!</a:t>
            </a:r>
            <a:endParaRPr lang="en-US" sz="2400" dirty="0">
              <a:solidFill>
                <a:schemeClr val="accent6">
                  <a:lumMod val="50000"/>
                </a:schemeClr>
              </a:solidFill>
              <a:cs typeface="Calibri"/>
            </a:endParaRPr>
          </a:p>
          <a:p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38200" y="2895600"/>
            <a:ext cx="3276600" cy="176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71145">
              <a:lnSpc>
                <a:spcPts val="2735"/>
              </a:lnSpc>
              <a:spcBef>
                <a:spcPts val="620"/>
              </a:spcBef>
            </a:pPr>
            <a:r>
              <a:rPr lang="en-US" sz="2400" spc="-225" dirty="0">
                <a:solidFill>
                  <a:srgbClr val="385723"/>
                </a:solidFill>
                <a:cs typeface="Calibri"/>
              </a:rPr>
              <a:t>T</a:t>
            </a:r>
            <a:r>
              <a:rPr lang="en-US" sz="2400" dirty="0">
                <a:solidFill>
                  <a:srgbClr val="385723"/>
                </a:solidFill>
                <a:cs typeface="Calibri"/>
              </a:rPr>
              <a:t>o</a:t>
            </a:r>
            <a:r>
              <a:rPr lang="en-US" sz="2400" spc="-5" dirty="0">
                <a:solidFill>
                  <a:srgbClr val="385723"/>
                </a:solidFill>
                <a:cs typeface="Calibri"/>
              </a:rPr>
              <a:t> </a:t>
            </a:r>
            <a:r>
              <a:rPr lang="en-US" sz="2400" spc="-20" dirty="0">
                <a:solidFill>
                  <a:srgbClr val="385723"/>
                </a:solidFill>
                <a:cs typeface="Calibri"/>
              </a:rPr>
              <a:t>b</a:t>
            </a:r>
            <a:r>
              <a:rPr lang="en-US" sz="2400" spc="-15" dirty="0">
                <a:solidFill>
                  <a:srgbClr val="385723"/>
                </a:solidFill>
                <a:cs typeface="Calibri"/>
              </a:rPr>
              <a:t>e</a:t>
            </a:r>
            <a:r>
              <a:rPr lang="en-US" sz="2400" spc="5" dirty="0">
                <a:solidFill>
                  <a:srgbClr val="385723"/>
                </a:solidFill>
                <a:cs typeface="Calibri"/>
              </a:rPr>
              <a:t> </a:t>
            </a:r>
            <a:r>
              <a:rPr lang="en-US" sz="2400" b="1" spc="-15" dirty="0">
                <a:solidFill>
                  <a:srgbClr val="385723"/>
                </a:solidFill>
                <a:cs typeface="Calibri"/>
              </a:rPr>
              <a:t>u</a:t>
            </a:r>
            <a:r>
              <a:rPr lang="en-US" sz="2400" b="1" spc="-25" dirty="0">
                <a:solidFill>
                  <a:srgbClr val="385723"/>
                </a:solidFill>
                <a:cs typeface="Calibri"/>
              </a:rPr>
              <a:t>nmu</a:t>
            </a:r>
            <a:r>
              <a:rPr lang="en-US" sz="2400" b="1" spc="-40" dirty="0">
                <a:solidFill>
                  <a:srgbClr val="385723"/>
                </a:solidFill>
                <a:cs typeface="Calibri"/>
              </a:rPr>
              <a:t>t</a:t>
            </a:r>
            <a:r>
              <a:rPr lang="en-US" sz="2400" b="1" spc="-5" dirty="0">
                <a:solidFill>
                  <a:srgbClr val="385723"/>
                </a:solidFill>
                <a:cs typeface="Calibri"/>
              </a:rPr>
              <a:t>ed</a:t>
            </a:r>
            <a:endParaRPr lang="en-US" sz="2400" dirty="0">
              <a:solidFill>
                <a:srgbClr val="385723"/>
              </a:solidFill>
              <a:cs typeface="Calibri"/>
            </a:endParaRPr>
          </a:p>
          <a:p>
            <a:pPr marL="271145" marR="5080">
              <a:lnSpc>
                <a:spcPts val="2590"/>
              </a:lnSpc>
              <a:spcBef>
                <a:spcPts val="180"/>
              </a:spcBef>
            </a:pPr>
            <a:r>
              <a:rPr lang="en-US" sz="2400" dirty="0">
                <a:solidFill>
                  <a:srgbClr val="385723"/>
                </a:solidFill>
                <a:cs typeface="Calibri"/>
              </a:rPr>
              <a:t>cli</a:t>
            </a:r>
            <a:r>
              <a:rPr lang="en-US" sz="2400" spc="5" dirty="0">
                <a:solidFill>
                  <a:srgbClr val="385723"/>
                </a:solidFill>
                <a:cs typeface="Calibri"/>
              </a:rPr>
              <a:t>c</a:t>
            </a:r>
            <a:r>
              <a:rPr lang="en-US" sz="2400" spc="-15" dirty="0">
                <a:solidFill>
                  <a:srgbClr val="385723"/>
                </a:solidFill>
                <a:cs typeface="Calibri"/>
              </a:rPr>
              <a:t>k</a:t>
            </a:r>
            <a:r>
              <a:rPr lang="en-US" sz="2400" spc="-30" dirty="0">
                <a:solidFill>
                  <a:srgbClr val="385723"/>
                </a:solidFill>
                <a:cs typeface="Calibri"/>
              </a:rPr>
              <a:t> </a:t>
            </a:r>
            <a:r>
              <a:rPr lang="en-US" sz="2400" spc="-20" dirty="0">
                <a:solidFill>
                  <a:srgbClr val="385723"/>
                </a:solidFill>
                <a:cs typeface="Calibri"/>
              </a:rPr>
              <a:t>he</a:t>
            </a:r>
            <a:r>
              <a:rPr lang="en-US" sz="2400" spc="-40" dirty="0">
                <a:solidFill>
                  <a:srgbClr val="385723"/>
                </a:solidFill>
                <a:cs typeface="Calibri"/>
              </a:rPr>
              <a:t>r</a:t>
            </a:r>
            <a:r>
              <a:rPr lang="en-US" sz="2400" spc="-15" dirty="0">
                <a:solidFill>
                  <a:srgbClr val="385723"/>
                </a:solidFill>
                <a:cs typeface="Calibri"/>
              </a:rPr>
              <a:t>e</a:t>
            </a:r>
            <a:r>
              <a:rPr lang="en-US" sz="2400" dirty="0">
                <a:solidFill>
                  <a:srgbClr val="385723"/>
                </a:solidFill>
                <a:cs typeface="Calibri"/>
              </a:rPr>
              <a:t> &amp;</a:t>
            </a:r>
            <a:r>
              <a:rPr lang="en-US" sz="2400" spc="-5" dirty="0">
                <a:solidFill>
                  <a:srgbClr val="385723"/>
                </a:solidFill>
                <a:cs typeface="Calibri"/>
              </a:rPr>
              <a:t> </a:t>
            </a:r>
            <a:endParaRPr lang="en-US" sz="2400" spc="-5" dirty="0" smtClean="0">
              <a:solidFill>
                <a:srgbClr val="385723"/>
              </a:solidFill>
              <a:cs typeface="Calibri"/>
            </a:endParaRPr>
          </a:p>
          <a:p>
            <a:pPr marL="271145" marR="5080">
              <a:lnSpc>
                <a:spcPts val="2590"/>
              </a:lnSpc>
              <a:spcBef>
                <a:spcPts val="180"/>
              </a:spcBef>
            </a:pPr>
            <a:r>
              <a:rPr lang="en-US" sz="2400" spc="-25" dirty="0" smtClean="0">
                <a:solidFill>
                  <a:srgbClr val="385723"/>
                </a:solidFill>
                <a:cs typeface="Calibri"/>
              </a:rPr>
              <a:t>v</a:t>
            </a:r>
            <a:r>
              <a:rPr lang="en-US" sz="2400" dirty="0" smtClean="0">
                <a:solidFill>
                  <a:srgbClr val="385723"/>
                </a:solidFill>
                <a:cs typeface="Calibri"/>
              </a:rPr>
              <a:t>irtually </a:t>
            </a:r>
            <a:r>
              <a:rPr lang="en-US" sz="2400" spc="-55" dirty="0">
                <a:solidFill>
                  <a:srgbClr val="385723"/>
                </a:solidFill>
                <a:cs typeface="Calibri"/>
              </a:rPr>
              <a:t>r</a:t>
            </a:r>
            <a:r>
              <a:rPr lang="en-US" sz="2400" dirty="0">
                <a:solidFill>
                  <a:srgbClr val="385723"/>
                </a:solidFill>
                <a:cs typeface="Calibri"/>
              </a:rPr>
              <a:t>aise</a:t>
            </a:r>
            <a:r>
              <a:rPr lang="en-US" sz="2400" spc="-10" dirty="0">
                <a:solidFill>
                  <a:srgbClr val="385723"/>
                </a:solidFill>
                <a:cs typeface="Calibri"/>
              </a:rPr>
              <a:t> </a:t>
            </a:r>
            <a:r>
              <a:rPr lang="en-US" sz="2400" spc="-35" dirty="0">
                <a:solidFill>
                  <a:srgbClr val="385723"/>
                </a:solidFill>
                <a:cs typeface="Calibri"/>
              </a:rPr>
              <a:t>y</a:t>
            </a:r>
            <a:r>
              <a:rPr lang="en-US" sz="2400" spc="-5" dirty="0">
                <a:solidFill>
                  <a:srgbClr val="385723"/>
                </a:solidFill>
                <a:cs typeface="Calibri"/>
              </a:rPr>
              <a:t>ou</a:t>
            </a:r>
            <a:r>
              <a:rPr lang="en-US" sz="2400" dirty="0">
                <a:solidFill>
                  <a:srgbClr val="385723"/>
                </a:solidFill>
                <a:cs typeface="Calibri"/>
              </a:rPr>
              <a:t>r </a:t>
            </a:r>
            <a:r>
              <a:rPr lang="en-US" sz="2400" spc="-5" dirty="0">
                <a:solidFill>
                  <a:srgbClr val="385723"/>
                </a:solidFill>
                <a:cs typeface="Calibri"/>
              </a:rPr>
              <a:t>hand</a:t>
            </a:r>
            <a:endParaRPr lang="en-US" sz="2400" dirty="0">
              <a:solidFill>
                <a:srgbClr val="385723"/>
              </a:solidFill>
              <a:cs typeface="Calibri"/>
            </a:endParaRP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55E53B96-0BFB-4E72-B0C1-67AE5BA409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75265"/>
            <a:ext cx="8229600" cy="911741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Portland’s Plan 2030</a:t>
            </a:r>
          </a:p>
        </p:txBody>
      </p:sp>
      <p:sp>
        <p:nvSpPr>
          <p:cNvPr id="7" name="object 3">
            <a:extLst>
              <a:ext uri="{FF2B5EF4-FFF2-40B4-BE49-F238E27FC236}">
                <a16:creationId xmlns="" xmlns:a16="http://schemas.microsoft.com/office/drawing/2014/main" id="{36234E92-BBE7-4F2C-A1FE-2CAAF846D866}"/>
              </a:ext>
            </a:extLst>
          </p:cNvPr>
          <p:cNvSpPr txBox="1"/>
          <p:nvPr/>
        </p:nvSpPr>
        <p:spPr>
          <a:xfrm>
            <a:off x="152400" y="1087006"/>
            <a:ext cx="7086600" cy="57861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5600" indent="-342900" defTabSz="914400">
              <a:buFontTx/>
              <a:buChar char="•"/>
              <a:tabLst>
                <a:tab pos="354965" algn="l"/>
                <a:tab pos="355600" algn="l"/>
              </a:tabLst>
            </a:pPr>
            <a:r>
              <a:rPr lang="en-US" sz="2000" spc="-5" dirty="0">
                <a:solidFill>
                  <a:prstClr val="black"/>
                </a:solidFill>
                <a:latin typeface="Arial"/>
                <a:cs typeface="Arial"/>
              </a:rPr>
              <a:t>Recently completed Comprehensive Plan for the city</a:t>
            </a:r>
          </a:p>
          <a:p>
            <a:pPr marL="12700" defTabSz="914400">
              <a:tabLst>
                <a:tab pos="354965" algn="l"/>
                <a:tab pos="355600" algn="l"/>
              </a:tabLst>
            </a:pPr>
            <a:endParaRPr lang="en-US" sz="2000" spc="-5" dirty="0">
              <a:solidFill>
                <a:prstClr val="black"/>
              </a:solidFill>
              <a:latin typeface="Arial"/>
              <a:cs typeface="Arial"/>
            </a:endParaRPr>
          </a:p>
          <a:p>
            <a:pPr marL="355600" indent="-342900" defTabSz="914400">
              <a:buFontTx/>
              <a:buChar char="•"/>
              <a:tabLst>
                <a:tab pos="354965" algn="l"/>
                <a:tab pos="355600" algn="l"/>
              </a:tabLst>
            </a:pPr>
            <a:r>
              <a:rPr lang="en-US" sz="2000" spc="-5" dirty="0">
                <a:solidFill>
                  <a:prstClr val="black"/>
                </a:solidFill>
                <a:latin typeface="Arial"/>
                <a:cs typeface="Arial"/>
              </a:rPr>
              <a:t>Sets growth target of 72,000 residents by 2030 (from 67,000)</a:t>
            </a:r>
          </a:p>
          <a:p>
            <a:pPr marL="12700" defTabSz="914400">
              <a:tabLst>
                <a:tab pos="354965" algn="l"/>
                <a:tab pos="355600" algn="l"/>
              </a:tabLst>
            </a:pPr>
            <a:endParaRPr lang="en-US" sz="2000" spc="-5" dirty="0">
              <a:solidFill>
                <a:prstClr val="black"/>
              </a:solidFill>
              <a:latin typeface="Arial"/>
              <a:cs typeface="Arial"/>
            </a:endParaRPr>
          </a:p>
          <a:p>
            <a:pPr marL="355600" indent="-342900" defTabSz="914400">
              <a:buFontTx/>
              <a:buChar char="•"/>
              <a:tabLst>
                <a:tab pos="354965" algn="l"/>
                <a:tab pos="355600" algn="l"/>
              </a:tabLst>
            </a:pPr>
            <a:r>
              <a:rPr lang="en-US" sz="2000" spc="-5" dirty="0">
                <a:solidFill>
                  <a:prstClr val="black"/>
                </a:solidFill>
                <a:latin typeface="Arial"/>
                <a:cs typeface="Arial"/>
              </a:rPr>
              <a:t>Focus on growth along commercial corridors &amp; nodes</a:t>
            </a:r>
          </a:p>
          <a:p>
            <a:pPr marL="12700" defTabSz="914400">
              <a:tabLst>
                <a:tab pos="354965" algn="l"/>
                <a:tab pos="355600" algn="l"/>
              </a:tabLst>
            </a:pPr>
            <a:endParaRPr lang="en-US" sz="2000" spc="-5" dirty="0">
              <a:solidFill>
                <a:prstClr val="black"/>
              </a:solidFill>
              <a:latin typeface="Arial"/>
              <a:cs typeface="Arial"/>
            </a:endParaRPr>
          </a:p>
          <a:p>
            <a:pPr marL="355600" indent="-342900" defTabSz="914400">
              <a:buFontTx/>
              <a:buChar char="•"/>
              <a:tabLst>
                <a:tab pos="354965" algn="l"/>
                <a:tab pos="355600" algn="l"/>
              </a:tabLst>
            </a:pPr>
            <a:r>
              <a:rPr lang="en-US" sz="2000" spc="-5" dirty="0">
                <a:solidFill>
                  <a:prstClr val="black"/>
                </a:solidFill>
                <a:latin typeface="Arial"/>
                <a:cs typeface="Arial"/>
              </a:rPr>
              <a:t>Equitable, inclusive and sustainable growth seen as important</a:t>
            </a:r>
          </a:p>
          <a:p>
            <a:pPr marL="355600" indent="-342900" defTabSz="914400">
              <a:buFontTx/>
              <a:buChar char="•"/>
              <a:tabLst>
                <a:tab pos="354965" algn="l"/>
                <a:tab pos="355600" algn="l"/>
              </a:tabLst>
            </a:pPr>
            <a:endParaRPr lang="en-US" sz="2000" spc="-5" dirty="0">
              <a:solidFill>
                <a:prstClr val="black"/>
              </a:solidFill>
              <a:latin typeface="Arial"/>
              <a:cs typeface="Arial"/>
            </a:endParaRPr>
          </a:p>
          <a:p>
            <a:pPr marL="355600" indent="-342900" defTabSz="914400">
              <a:buFontTx/>
              <a:buChar char="•"/>
              <a:tabLst>
                <a:tab pos="354965" algn="l"/>
                <a:tab pos="355600" algn="l"/>
              </a:tabLst>
            </a:pPr>
            <a:r>
              <a:rPr lang="en-US" sz="2000" spc="-5" dirty="0">
                <a:solidFill>
                  <a:prstClr val="black"/>
                </a:solidFill>
                <a:latin typeface="Arial"/>
                <a:cs typeface="Arial"/>
              </a:rPr>
              <a:t>Aging in Place is identified as a goal:</a:t>
            </a:r>
          </a:p>
          <a:p>
            <a:pPr marL="812800" lvl="1" indent="-342900" defTabSz="914400">
              <a:buFont typeface="Wingdings" panose="05000000000000000000" pitchFamily="2" charset="2"/>
              <a:buChar char="ü"/>
              <a:tabLst>
                <a:tab pos="354965" algn="l"/>
                <a:tab pos="355600" algn="l"/>
              </a:tabLst>
            </a:pPr>
            <a:r>
              <a:rPr lang="en-US" sz="2000" spc="-5" dirty="0">
                <a:solidFill>
                  <a:prstClr val="black"/>
                </a:solidFill>
                <a:latin typeface="Arial"/>
                <a:cs typeface="Arial"/>
              </a:rPr>
              <a:t>“Support Aging in Place” </a:t>
            </a:r>
          </a:p>
          <a:p>
            <a:pPr marL="812800" lvl="1" indent="-342900" defTabSz="914400">
              <a:buFont typeface="Wingdings" panose="05000000000000000000" pitchFamily="2" charset="2"/>
              <a:buChar char="ü"/>
              <a:tabLst>
                <a:tab pos="354965" algn="l"/>
                <a:tab pos="355600" algn="l"/>
              </a:tabLst>
            </a:pPr>
            <a:r>
              <a:rPr lang="en-US" sz="2000" spc="-5" dirty="0">
                <a:solidFill>
                  <a:prstClr val="black"/>
                </a:solidFill>
                <a:latin typeface="Arial"/>
                <a:cs typeface="Arial"/>
              </a:rPr>
              <a:t>“Create, promote, and facilitate safe, affordable, and practical housing solutions that will meet the evolving needs of Portland residents as they age.”</a:t>
            </a:r>
          </a:p>
          <a:p>
            <a:pPr marL="812800" lvl="1" indent="-342900" defTabSz="914400">
              <a:buFont typeface="Wingdings" panose="05000000000000000000" pitchFamily="2" charset="2"/>
              <a:buChar char="ü"/>
              <a:tabLst>
                <a:tab pos="354965" algn="l"/>
                <a:tab pos="355600" algn="l"/>
              </a:tabLst>
            </a:pPr>
            <a:r>
              <a:rPr lang="en-US" sz="2000" spc="-5" dirty="0">
                <a:solidFill>
                  <a:prstClr val="black"/>
                </a:solidFill>
                <a:latin typeface="Arial"/>
                <a:cs typeface="Arial"/>
              </a:rPr>
              <a:t>“Support Age-Friendly Initiatives” in transportation </a:t>
            </a:r>
          </a:p>
          <a:p>
            <a:pPr marL="812800" lvl="1" indent="-342900" defTabSz="914400">
              <a:buFont typeface="Wingdings" panose="05000000000000000000" pitchFamily="2" charset="2"/>
              <a:buChar char="ü"/>
              <a:tabLst>
                <a:tab pos="354965" algn="l"/>
                <a:tab pos="355600" algn="l"/>
              </a:tabLst>
            </a:pPr>
            <a:endParaRPr lang="en-US" sz="2000" spc="-5" dirty="0">
              <a:solidFill>
                <a:prstClr val="black"/>
              </a:solidFill>
              <a:latin typeface="Arial"/>
              <a:cs typeface="Arial"/>
            </a:endParaRPr>
          </a:p>
          <a:p>
            <a:pPr marL="812800" lvl="1" indent="-342900" defTabSz="914400">
              <a:buFont typeface="Wingdings" panose="05000000000000000000" pitchFamily="2" charset="2"/>
              <a:buChar char="ü"/>
              <a:tabLst>
                <a:tab pos="354965" algn="l"/>
                <a:tab pos="355600" algn="l"/>
              </a:tabLst>
            </a:pPr>
            <a:endParaRPr lang="en-US" sz="2000" spc="-5" dirty="0">
              <a:solidFill>
                <a:prstClr val="black"/>
              </a:solidFill>
              <a:latin typeface="Arial"/>
              <a:cs typeface="Arial"/>
            </a:endParaRPr>
          </a:p>
          <a:p>
            <a:pPr marL="355600" indent="-342900" defTabSz="914400">
              <a:buFontTx/>
              <a:buChar char="•"/>
              <a:tabLst>
                <a:tab pos="354965" algn="l"/>
                <a:tab pos="355600" algn="l"/>
              </a:tabLst>
            </a:pPr>
            <a:endParaRPr sz="1600" dirty="0">
              <a:solidFill>
                <a:prstClr val="black"/>
              </a:solidFill>
              <a:latin typeface="Arial"/>
              <a:cs typeface="Arial"/>
            </a:endParaRPr>
          </a:p>
        </p:txBody>
      </p:sp>
      <p:pic>
        <p:nvPicPr>
          <p:cNvPr id="1026" name="Picture 2" descr="All-Themes.REDO.2">
            <a:extLst>
              <a:ext uri="{FF2B5EF4-FFF2-40B4-BE49-F238E27FC236}">
                <a16:creationId xmlns="" xmlns:a16="http://schemas.microsoft.com/office/drawing/2014/main" id="{36677FBE-9228-44B1-9686-2DFDD21233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400" y="2133600"/>
            <a:ext cx="2306513" cy="23065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93793858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55E53B96-0BFB-4E72-B0C1-67AE5BA409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75265"/>
            <a:ext cx="8229600" cy="911741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Accessory Dwelling Units – History</a:t>
            </a:r>
          </a:p>
        </p:txBody>
      </p:sp>
      <p:sp>
        <p:nvSpPr>
          <p:cNvPr id="7" name="object 3">
            <a:extLst>
              <a:ext uri="{FF2B5EF4-FFF2-40B4-BE49-F238E27FC236}">
                <a16:creationId xmlns="" xmlns:a16="http://schemas.microsoft.com/office/drawing/2014/main" id="{36234E92-BBE7-4F2C-A1FE-2CAAF846D866}"/>
              </a:ext>
            </a:extLst>
          </p:cNvPr>
          <p:cNvSpPr txBox="1"/>
          <p:nvPr/>
        </p:nvSpPr>
        <p:spPr>
          <a:xfrm>
            <a:off x="152400" y="1087006"/>
            <a:ext cx="8534400" cy="57861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5600" indent="-342900" defTabSz="914400">
              <a:buFontTx/>
              <a:buChar char="•"/>
              <a:tabLst>
                <a:tab pos="354965" algn="l"/>
                <a:tab pos="355600" algn="l"/>
              </a:tabLst>
            </a:pPr>
            <a:r>
              <a:rPr lang="en-US" sz="2000" spc="-5" dirty="0">
                <a:solidFill>
                  <a:prstClr val="black"/>
                </a:solidFill>
                <a:latin typeface="Arial"/>
                <a:cs typeface="Arial"/>
              </a:rPr>
              <a:t>Regulations to allow the conversion of a single family home to accommodate one accessory unit were adopted in the mid-1980’s –at the time with some age restrictions</a:t>
            </a:r>
          </a:p>
          <a:p>
            <a:pPr marL="12700" defTabSz="914400">
              <a:tabLst>
                <a:tab pos="354965" algn="l"/>
                <a:tab pos="355600" algn="l"/>
              </a:tabLst>
            </a:pPr>
            <a:endParaRPr lang="en-US" sz="2000" spc="-5" dirty="0">
              <a:solidFill>
                <a:prstClr val="black"/>
              </a:solidFill>
              <a:latin typeface="Arial"/>
              <a:cs typeface="Arial"/>
            </a:endParaRPr>
          </a:p>
          <a:p>
            <a:pPr marL="355600" indent="-342900" defTabSz="914400">
              <a:buFontTx/>
              <a:buChar char="•"/>
              <a:tabLst>
                <a:tab pos="354965" algn="l"/>
                <a:tab pos="355600" algn="l"/>
              </a:tabLst>
            </a:pPr>
            <a:r>
              <a:rPr lang="en-US" sz="2000" spc="-5" dirty="0">
                <a:solidFill>
                  <a:prstClr val="black"/>
                </a:solidFill>
                <a:latin typeface="Arial"/>
                <a:cs typeface="Arial"/>
              </a:rPr>
              <a:t>Between that time and 2005, 28 ADU’s were approved by the City out of 33 applications</a:t>
            </a:r>
          </a:p>
          <a:p>
            <a:pPr marL="12700" defTabSz="914400">
              <a:tabLst>
                <a:tab pos="354965" algn="l"/>
                <a:tab pos="355600" algn="l"/>
              </a:tabLst>
            </a:pPr>
            <a:endParaRPr lang="en-US" sz="2000" spc="-5" dirty="0">
              <a:solidFill>
                <a:prstClr val="black"/>
              </a:solidFill>
              <a:latin typeface="Arial"/>
              <a:cs typeface="Arial"/>
            </a:endParaRPr>
          </a:p>
          <a:p>
            <a:pPr marL="355600" indent="-342900" defTabSz="914400">
              <a:buFontTx/>
              <a:buChar char="•"/>
              <a:tabLst>
                <a:tab pos="354965" algn="l"/>
                <a:tab pos="355600" algn="l"/>
              </a:tabLst>
            </a:pPr>
            <a:r>
              <a:rPr lang="en-US" sz="2000" spc="-5" dirty="0">
                <a:solidFill>
                  <a:prstClr val="black"/>
                </a:solidFill>
                <a:latin typeface="Arial"/>
                <a:cs typeface="Arial"/>
              </a:rPr>
              <a:t>In 2005 amendments to the ordinance relaxed some standards and eliminated age limitations</a:t>
            </a:r>
          </a:p>
          <a:p>
            <a:pPr marL="12700" defTabSz="914400">
              <a:tabLst>
                <a:tab pos="354965" algn="l"/>
                <a:tab pos="355600" algn="l"/>
              </a:tabLst>
            </a:pPr>
            <a:endParaRPr lang="en-US" sz="2000" spc="-5" dirty="0">
              <a:solidFill>
                <a:prstClr val="black"/>
              </a:solidFill>
              <a:latin typeface="Arial"/>
              <a:cs typeface="Arial"/>
            </a:endParaRPr>
          </a:p>
          <a:p>
            <a:pPr marL="355600" indent="-342900" defTabSz="914400">
              <a:buFontTx/>
              <a:buChar char="•"/>
              <a:tabLst>
                <a:tab pos="354965" algn="l"/>
                <a:tab pos="355600" algn="l"/>
              </a:tabLst>
            </a:pPr>
            <a:r>
              <a:rPr lang="en-US" sz="2000" spc="-5" dirty="0">
                <a:solidFill>
                  <a:prstClr val="black"/>
                </a:solidFill>
                <a:latin typeface="Arial"/>
                <a:cs typeface="Arial"/>
              </a:rPr>
              <a:t>In 2015 additional amendments were approved to (1) further allow ADU’s in traditional neighborhoods such as Deering Center and East Deering and (2) expand ADU’s allowed on Peaks Island</a:t>
            </a:r>
          </a:p>
          <a:p>
            <a:pPr marL="12700" defTabSz="914400">
              <a:tabLst>
                <a:tab pos="354965" algn="l"/>
                <a:tab pos="355600" algn="l"/>
              </a:tabLst>
            </a:pPr>
            <a:endParaRPr lang="en-US" sz="2000" spc="-5" dirty="0">
              <a:solidFill>
                <a:prstClr val="black"/>
              </a:solidFill>
              <a:latin typeface="Arial"/>
              <a:cs typeface="Arial"/>
            </a:endParaRPr>
          </a:p>
          <a:p>
            <a:pPr marL="355600" indent="-342900" defTabSz="914400">
              <a:buFontTx/>
              <a:buChar char="•"/>
              <a:tabLst>
                <a:tab pos="354965" algn="l"/>
                <a:tab pos="355600" algn="l"/>
              </a:tabLst>
            </a:pPr>
            <a:r>
              <a:rPr lang="en-US" sz="2000" spc="-5" dirty="0">
                <a:solidFill>
                  <a:prstClr val="black"/>
                </a:solidFill>
                <a:latin typeface="Arial"/>
                <a:cs typeface="Arial"/>
              </a:rPr>
              <a:t>These 2015 changes set maximum income levels for residents of these expanded ADU’s – to preserve them for low-income and elderly residents</a:t>
            </a:r>
          </a:p>
          <a:p>
            <a:pPr marL="355600" indent="-342900" defTabSz="914400">
              <a:buFontTx/>
              <a:buChar char="•"/>
              <a:tabLst>
                <a:tab pos="354965" algn="l"/>
                <a:tab pos="355600" algn="l"/>
              </a:tabLst>
            </a:pPr>
            <a:endParaRPr lang="en-US" sz="2000" spc="-5" dirty="0">
              <a:solidFill>
                <a:prstClr val="black"/>
              </a:solidFill>
              <a:latin typeface="Arial"/>
              <a:cs typeface="Arial"/>
            </a:endParaRPr>
          </a:p>
          <a:p>
            <a:pPr marL="812800" lvl="1" indent="-342900" defTabSz="914400">
              <a:buFont typeface="Wingdings" panose="05000000000000000000" pitchFamily="2" charset="2"/>
              <a:buChar char="ü"/>
              <a:tabLst>
                <a:tab pos="354965" algn="l"/>
                <a:tab pos="355600" algn="l"/>
              </a:tabLst>
            </a:pPr>
            <a:endParaRPr lang="en-US" sz="2000" spc="-5" dirty="0">
              <a:solidFill>
                <a:prstClr val="black"/>
              </a:solidFill>
              <a:latin typeface="Arial"/>
              <a:cs typeface="Arial"/>
            </a:endParaRPr>
          </a:p>
          <a:p>
            <a:pPr marL="355600" indent="-342900" defTabSz="914400">
              <a:buFontTx/>
              <a:buChar char="•"/>
              <a:tabLst>
                <a:tab pos="354965" algn="l"/>
                <a:tab pos="355600" algn="l"/>
              </a:tabLst>
            </a:pPr>
            <a:endParaRPr sz="1600" dirty="0">
              <a:solidFill>
                <a:prstClr val="black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939111239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55E53B96-0BFB-4E72-B0C1-67AE5BA409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75265"/>
            <a:ext cx="8229600" cy="911741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chemeClr val="bg1"/>
                </a:solidFill>
              </a:rPr>
              <a:t>Accessory Dwelling Units - Questions</a:t>
            </a:r>
          </a:p>
        </p:txBody>
      </p:sp>
      <p:sp>
        <p:nvSpPr>
          <p:cNvPr id="7" name="object 3">
            <a:extLst>
              <a:ext uri="{FF2B5EF4-FFF2-40B4-BE49-F238E27FC236}">
                <a16:creationId xmlns="" xmlns:a16="http://schemas.microsoft.com/office/drawing/2014/main" id="{36234E92-BBE7-4F2C-A1FE-2CAAF846D866}"/>
              </a:ext>
            </a:extLst>
          </p:cNvPr>
          <p:cNvSpPr txBox="1"/>
          <p:nvPr/>
        </p:nvSpPr>
        <p:spPr>
          <a:xfrm>
            <a:off x="152400" y="1087006"/>
            <a:ext cx="8534400" cy="646330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5600" indent="-342900" defTabSz="914400">
              <a:buFontTx/>
              <a:buChar char="•"/>
              <a:tabLst>
                <a:tab pos="354965" algn="l"/>
                <a:tab pos="355600" algn="l"/>
              </a:tabLst>
            </a:pPr>
            <a:r>
              <a:rPr lang="en-US" sz="2800" spc="-5" dirty="0">
                <a:solidFill>
                  <a:prstClr val="black"/>
                </a:solidFill>
                <a:latin typeface="Arial"/>
                <a:cs typeface="Arial"/>
              </a:rPr>
              <a:t>How are they different from a second (or third) dwelling unit? In some zones the multi-family nature resolves the question.</a:t>
            </a:r>
          </a:p>
          <a:p>
            <a:pPr marL="12700" defTabSz="914400">
              <a:tabLst>
                <a:tab pos="354965" algn="l"/>
                <a:tab pos="355600" algn="l"/>
              </a:tabLst>
            </a:pPr>
            <a:endParaRPr lang="en-US" sz="2800" spc="-5" dirty="0">
              <a:solidFill>
                <a:prstClr val="black"/>
              </a:solidFill>
              <a:latin typeface="Arial"/>
              <a:cs typeface="Arial"/>
            </a:endParaRPr>
          </a:p>
          <a:p>
            <a:pPr marL="355600" indent="-342900" defTabSz="914400">
              <a:buFontTx/>
              <a:buChar char="•"/>
              <a:tabLst>
                <a:tab pos="354965" algn="l"/>
                <a:tab pos="355600" algn="l"/>
              </a:tabLst>
            </a:pPr>
            <a:r>
              <a:rPr lang="en-US" sz="2800" spc="-5" dirty="0">
                <a:solidFill>
                  <a:prstClr val="black"/>
                </a:solidFill>
                <a:latin typeface="Arial"/>
                <a:cs typeface="Arial"/>
              </a:rPr>
              <a:t>Who are they for? How do we keep them from become Short Term Rentals without being too restrictive?</a:t>
            </a:r>
          </a:p>
          <a:p>
            <a:pPr marL="355600" indent="-342900" defTabSz="914400">
              <a:buFontTx/>
              <a:buChar char="•"/>
              <a:tabLst>
                <a:tab pos="354965" algn="l"/>
                <a:tab pos="355600" algn="l"/>
              </a:tabLst>
            </a:pPr>
            <a:endParaRPr lang="en-US" sz="2800" spc="-5" dirty="0">
              <a:solidFill>
                <a:prstClr val="black"/>
              </a:solidFill>
              <a:latin typeface="Arial"/>
              <a:cs typeface="Arial"/>
            </a:endParaRPr>
          </a:p>
          <a:p>
            <a:pPr marL="355600" indent="-342900" defTabSz="914400">
              <a:buFontTx/>
              <a:buChar char="•"/>
              <a:tabLst>
                <a:tab pos="354965" algn="l"/>
                <a:tab pos="355600" algn="l"/>
              </a:tabLst>
            </a:pPr>
            <a:r>
              <a:rPr lang="en-US" sz="2800" spc="-5" dirty="0">
                <a:solidFill>
                  <a:prstClr val="black"/>
                </a:solidFill>
                <a:latin typeface="Arial"/>
                <a:cs typeface="Arial"/>
              </a:rPr>
              <a:t>Isn’t this a way of increasing density and not addressing impacts?</a:t>
            </a:r>
          </a:p>
          <a:p>
            <a:pPr marL="355600" indent="-342900" defTabSz="914400">
              <a:buFontTx/>
              <a:buChar char="•"/>
              <a:tabLst>
                <a:tab pos="354965" algn="l"/>
                <a:tab pos="355600" algn="l"/>
              </a:tabLst>
            </a:pPr>
            <a:endParaRPr lang="en-US" sz="2800" spc="-5" dirty="0">
              <a:solidFill>
                <a:prstClr val="black"/>
              </a:solidFill>
              <a:latin typeface="Arial"/>
              <a:cs typeface="Arial"/>
            </a:endParaRPr>
          </a:p>
          <a:p>
            <a:pPr marL="355600" indent="-342900" defTabSz="914400">
              <a:buFontTx/>
              <a:buChar char="•"/>
              <a:tabLst>
                <a:tab pos="354965" algn="l"/>
                <a:tab pos="355600" algn="l"/>
              </a:tabLst>
            </a:pPr>
            <a:r>
              <a:rPr lang="en-US" sz="2800" spc="-5" dirty="0">
                <a:solidFill>
                  <a:prstClr val="black"/>
                </a:solidFill>
                <a:latin typeface="Arial"/>
                <a:cs typeface="Arial"/>
              </a:rPr>
              <a:t>Portland currently answers these questions differently in different locations.</a:t>
            </a:r>
          </a:p>
          <a:p>
            <a:pPr marL="812800" lvl="1" indent="-342900" defTabSz="914400">
              <a:buFont typeface="Wingdings" panose="05000000000000000000" pitchFamily="2" charset="2"/>
              <a:buChar char="ü"/>
              <a:tabLst>
                <a:tab pos="354965" algn="l"/>
                <a:tab pos="355600" algn="l"/>
              </a:tabLst>
            </a:pPr>
            <a:endParaRPr lang="en-US" sz="2000" spc="-5" dirty="0">
              <a:solidFill>
                <a:prstClr val="black"/>
              </a:solidFill>
              <a:latin typeface="Arial"/>
              <a:cs typeface="Arial"/>
            </a:endParaRPr>
          </a:p>
          <a:p>
            <a:pPr marL="812800" lvl="1" indent="-342900" defTabSz="914400">
              <a:buFont typeface="Wingdings" panose="05000000000000000000" pitchFamily="2" charset="2"/>
              <a:buChar char="ü"/>
              <a:tabLst>
                <a:tab pos="354965" algn="l"/>
                <a:tab pos="355600" algn="l"/>
              </a:tabLst>
            </a:pPr>
            <a:endParaRPr lang="en-US" sz="2000" spc="-5" dirty="0">
              <a:solidFill>
                <a:prstClr val="black"/>
              </a:solidFill>
              <a:latin typeface="Arial"/>
              <a:cs typeface="Arial"/>
            </a:endParaRPr>
          </a:p>
          <a:p>
            <a:pPr marL="355600" indent="-342900" defTabSz="914400">
              <a:buFontTx/>
              <a:buChar char="•"/>
              <a:tabLst>
                <a:tab pos="354965" algn="l"/>
                <a:tab pos="355600" algn="l"/>
              </a:tabLst>
            </a:pPr>
            <a:endParaRPr sz="1600" dirty="0">
              <a:solidFill>
                <a:prstClr val="black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84929028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55E53B96-0BFB-4E72-B0C1-67AE5BA409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75265"/>
            <a:ext cx="8229600" cy="911741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chemeClr val="bg1"/>
                </a:solidFill>
              </a:rPr>
              <a:t>Accessory Dwelling Units – R-3 Zone</a:t>
            </a:r>
          </a:p>
        </p:txBody>
      </p:sp>
      <p:sp>
        <p:nvSpPr>
          <p:cNvPr id="7" name="object 3">
            <a:extLst>
              <a:ext uri="{FF2B5EF4-FFF2-40B4-BE49-F238E27FC236}">
                <a16:creationId xmlns="" xmlns:a16="http://schemas.microsoft.com/office/drawing/2014/main" id="{36234E92-BBE7-4F2C-A1FE-2CAAF846D866}"/>
              </a:ext>
            </a:extLst>
          </p:cNvPr>
          <p:cNvSpPr txBox="1"/>
          <p:nvPr/>
        </p:nvSpPr>
        <p:spPr>
          <a:xfrm>
            <a:off x="152400" y="1087006"/>
            <a:ext cx="8534400" cy="572464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69900" lvl="1" defTabSz="914400">
              <a:tabLst>
                <a:tab pos="354965" algn="l"/>
                <a:tab pos="355600" algn="l"/>
              </a:tabLst>
            </a:pPr>
            <a:r>
              <a:rPr lang="en-US" sz="2400" b="1" i="1" spc="-5" dirty="0">
                <a:solidFill>
                  <a:prstClr val="black"/>
                </a:solidFill>
                <a:latin typeface="Arial"/>
                <a:cs typeface="Arial"/>
              </a:rPr>
              <a:t>R-3 Zone </a:t>
            </a:r>
          </a:p>
          <a:p>
            <a:pPr marL="469900" lvl="1" defTabSz="914400">
              <a:tabLst>
                <a:tab pos="354965" algn="l"/>
                <a:tab pos="355600" algn="l"/>
              </a:tabLst>
            </a:pPr>
            <a:r>
              <a:rPr lang="en-US" sz="2400" i="1" spc="-5" dirty="0">
                <a:solidFill>
                  <a:prstClr val="black"/>
                </a:solidFill>
                <a:latin typeface="Arial"/>
                <a:cs typeface="Arial"/>
              </a:rPr>
              <a:t>Mostly a single family zone, farther out from downtown </a:t>
            </a:r>
          </a:p>
          <a:p>
            <a:pPr marL="469900" lvl="1" defTabSz="914400">
              <a:tabLst>
                <a:tab pos="354965" algn="l"/>
                <a:tab pos="355600" algn="l"/>
              </a:tabLst>
            </a:pPr>
            <a:r>
              <a:rPr lang="en-US" sz="2400" i="1" spc="-5" dirty="0">
                <a:solidFill>
                  <a:prstClr val="black"/>
                </a:solidFill>
                <a:latin typeface="Arial"/>
                <a:cs typeface="Arial"/>
              </a:rPr>
              <a:t>Smaller homes on slightly larger lots</a:t>
            </a:r>
          </a:p>
          <a:p>
            <a:pPr marL="469900" lvl="1" defTabSz="914400">
              <a:tabLst>
                <a:tab pos="354965" algn="l"/>
                <a:tab pos="355600" algn="l"/>
              </a:tabLst>
            </a:pPr>
            <a:endParaRPr lang="en-US" sz="2000" spc="-5" dirty="0">
              <a:solidFill>
                <a:prstClr val="black"/>
              </a:solidFill>
              <a:latin typeface="Arial"/>
              <a:cs typeface="Arial"/>
            </a:endParaRPr>
          </a:p>
          <a:p>
            <a:pPr marL="812800" lvl="1" indent="-342900" defTabSz="914400">
              <a:buFont typeface="Wingdings" panose="05000000000000000000" pitchFamily="2" charset="2"/>
              <a:buChar char="ü"/>
              <a:tabLst>
                <a:tab pos="354965" algn="l"/>
                <a:tab pos="355600" algn="l"/>
              </a:tabLst>
            </a:pPr>
            <a:r>
              <a:rPr lang="en-US" sz="2800" spc="-5" dirty="0">
                <a:solidFill>
                  <a:prstClr val="black"/>
                </a:solidFill>
                <a:latin typeface="Arial"/>
                <a:cs typeface="Arial"/>
              </a:rPr>
              <a:t>Must be reviewed by the Planning Board</a:t>
            </a:r>
          </a:p>
          <a:p>
            <a:pPr marL="812800" lvl="1" indent="-342900" defTabSz="914400">
              <a:buFont typeface="Wingdings" panose="05000000000000000000" pitchFamily="2" charset="2"/>
              <a:buChar char="ü"/>
              <a:tabLst>
                <a:tab pos="354965" algn="l"/>
                <a:tab pos="355600" algn="l"/>
              </a:tabLst>
            </a:pPr>
            <a:r>
              <a:rPr lang="en-US" sz="2800" spc="-5" dirty="0">
                <a:solidFill>
                  <a:prstClr val="black"/>
                </a:solidFill>
                <a:latin typeface="Arial"/>
                <a:cs typeface="Arial"/>
              </a:rPr>
              <a:t>No more than 30% of the overall building size and no less than 400 square feet in size</a:t>
            </a:r>
          </a:p>
          <a:p>
            <a:pPr marL="812800" lvl="1" indent="-342900" defTabSz="914400">
              <a:buFont typeface="Wingdings" panose="05000000000000000000" pitchFamily="2" charset="2"/>
              <a:buChar char="ü"/>
              <a:tabLst>
                <a:tab pos="354965" algn="l"/>
                <a:tab pos="355600" algn="l"/>
              </a:tabLst>
            </a:pPr>
            <a:r>
              <a:rPr lang="en-US" sz="2800" spc="-5" dirty="0">
                <a:solidFill>
                  <a:prstClr val="black"/>
                </a:solidFill>
                <a:latin typeface="Arial"/>
                <a:cs typeface="Arial"/>
              </a:rPr>
              <a:t>Must maintain architecture of main building</a:t>
            </a:r>
          </a:p>
          <a:p>
            <a:pPr marL="812800" lvl="1" indent="-342900" defTabSz="914400">
              <a:buFont typeface="Wingdings" panose="05000000000000000000" pitchFamily="2" charset="2"/>
              <a:buChar char="ü"/>
              <a:tabLst>
                <a:tab pos="354965" algn="l"/>
                <a:tab pos="355600" algn="l"/>
              </a:tabLst>
            </a:pPr>
            <a:r>
              <a:rPr lang="en-US" sz="2800" spc="-5" dirty="0">
                <a:solidFill>
                  <a:prstClr val="black"/>
                </a:solidFill>
                <a:latin typeface="Arial"/>
                <a:cs typeface="Arial"/>
              </a:rPr>
              <a:t>Lot must be at least 6,500 sf.</a:t>
            </a:r>
          </a:p>
          <a:p>
            <a:pPr marL="812800" lvl="1" indent="-342900" defTabSz="914400">
              <a:buFont typeface="Wingdings" panose="05000000000000000000" pitchFamily="2" charset="2"/>
              <a:buChar char="ü"/>
              <a:tabLst>
                <a:tab pos="354965" algn="l"/>
                <a:tab pos="355600" algn="l"/>
              </a:tabLst>
            </a:pPr>
            <a:r>
              <a:rPr lang="en-US" sz="2800" spc="-5" dirty="0">
                <a:solidFill>
                  <a:prstClr val="black"/>
                </a:solidFill>
                <a:latin typeface="Arial"/>
                <a:cs typeface="Arial"/>
              </a:rPr>
              <a:t>Must have owner-occupant in one unit</a:t>
            </a:r>
          </a:p>
          <a:p>
            <a:pPr marL="812800" lvl="1" indent="-342900" defTabSz="914400">
              <a:buFont typeface="Wingdings" panose="05000000000000000000" pitchFamily="2" charset="2"/>
              <a:buChar char="ü"/>
              <a:tabLst>
                <a:tab pos="354965" algn="l"/>
                <a:tab pos="355600" algn="l"/>
              </a:tabLst>
            </a:pPr>
            <a:r>
              <a:rPr lang="en-US" sz="2800" spc="-5" dirty="0">
                <a:solidFill>
                  <a:prstClr val="black"/>
                </a:solidFill>
                <a:latin typeface="Arial"/>
                <a:cs typeface="Arial"/>
              </a:rPr>
              <a:t>Must provide parking (generally one more parking space)</a:t>
            </a:r>
          </a:p>
          <a:p>
            <a:pPr marL="812800" lvl="1" indent="-342900" defTabSz="914400">
              <a:buFont typeface="Wingdings" panose="05000000000000000000" pitchFamily="2" charset="2"/>
              <a:buChar char="ü"/>
              <a:tabLst>
                <a:tab pos="354965" algn="l"/>
                <a:tab pos="355600" algn="l"/>
              </a:tabLst>
            </a:pPr>
            <a:endParaRPr lang="en-US" sz="2000" spc="-5" dirty="0">
              <a:solidFill>
                <a:prstClr val="black"/>
              </a:solidFill>
              <a:latin typeface="Arial"/>
              <a:cs typeface="Arial"/>
            </a:endParaRPr>
          </a:p>
          <a:p>
            <a:pPr marL="812800" lvl="1" indent="-342900" defTabSz="914400">
              <a:buFont typeface="Wingdings" panose="05000000000000000000" pitchFamily="2" charset="2"/>
              <a:buChar char="ü"/>
              <a:tabLst>
                <a:tab pos="354965" algn="l"/>
                <a:tab pos="355600" algn="l"/>
              </a:tabLst>
            </a:pPr>
            <a:endParaRPr lang="en-US" sz="2000" spc="-5" dirty="0">
              <a:solidFill>
                <a:prstClr val="black"/>
              </a:solidFill>
              <a:latin typeface="Arial"/>
              <a:cs typeface="Arial"/>
            </a:endParaRPr>
          </a:p>
          <a:p>
            <a:pPr marL="355600" indent="-342900" defTabSz="914400">
              <a:buFontTx/>
              <a:buChar char="•"/>
              <a:tabLst>
                <a:tab pos="354965" algn="l"/>
                <a:tab pos="355600" algn="l"/>
              </a:tabLst>
            </a:pPr>
            <a:endParaRPr sz="1600" dirty="0">
              <a:solidFill>
                <a:prstClr val="black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683825836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55E53B96-0BFB-4E72-B0C1-67AE5BA409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75265"/>
            <a:ext cx="8229600" cy="911741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chemeClr val="bg1"/>
                </a:solidFill>
              </a:rPr>
              <a:t>Accessory Dwelling Units – R-5 Zone</a:t>
            </a:r>
          </a:p>
        </p:txBody>
      </p:sp>
      <p:sp>
        <p:nvSpPr>
          <p:cNvPr id="7" name="object 3">
            <a:extLst>
              <a:ext uri="{FF2B5EF4-FFF2-40B4-BE49-F238E27FC236}">
                <a16:creationId xmlns="" xmlns:a16="http://schemas.microsoft.com/office/drawing/2014/main" id="{36234E92-BBE7-4F2C-A1FE-2CAAF846D866}"/>
              </a:ext>
            </a:extLst>
          </p:cNvPr>
          <p:cNvSpPr txBox="1"/>
          <p:nvPr/>
        </p:nvSpPr>
        <p:spPr>
          <a:xfrm>
            <a:off x="152400" y="990600"/>
            <a:ext cx="8534400" cy="646330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69900" lvl="1" defTabSz="914400">
              <a:tabLst>
                <a:tab pos="354965" algn="l"/>
                <a:tab pos="355600" algn="l"/>
              </a:tabLst>
            </a:pPr>
            <a:r>
              <a:rPr lang="en-US" sz="2400" b="1" i="1" spc="-5" dirty="0">
                <a:solidFill>
                  <a:prstClr val="black"/>
                </a:solidFill>
                <a:latin typeface="Arial"/>
                <a:cs typeface="Arial"/>
              </a:rPr>
              <a:t>R-5 Zone </a:t>
            </a:r>
          </a:p>
          <a:p>
            <a:pPr marL="469900" lvl="1" defTabSz="914400">
              <a:tabLst>
                <a:tab pos="354965" algn="l"/>
                <a:tab pos="355600" algn="l"/>
              </a:tabLst>
            </a:pPr>
            <a:r>
              <a:rPr lang="en-US" sz="2400" i="1" spc="-5" dirty="0">
                <a:solidFill>
                  <a:prstClr val="black"/>
                </a:solidFill>
                <a:latin typeface="Arial"/>
                <a:cs typeface="Arial"/>
              </a:rPr>
              <a:t>Traditional “streetcar suburbs” closer to downtown. Walkable to local services</a:t>
            </a:r>
          </a:p>
          <a:p>
            <a:pPr marL="469900" lvl="1" defTabSz="914400">
              <a:tabLst>
                <a:tab pos="354965" algn="l"/>
                <a:tab pos="355600" algn="l"/>
              </a:tabLst>
            </a:pPr>
            <a:r>
              <a:rPr lang="en-US" sz="2400" i="1" spc="-5" dirty="0">
                <a:solidFill>
                  <a:prstClr val="black"/>
                </a:solidFill>
                <a:latin typeface="Arial"/>
                <a:cs typeface="Arial"/>
              </a:rPr>
              <a:t>Mix of single- and multi-family dwellings</a:t>
            </a:r>
          </a:p>
          <a:p>
            <a:pPr marL="469900" lvl="1" defTabSz="914400">
              <a:tabLst>
                <a:tab pos="354965" algn="l"/>
                <a:tab pos="355600" algn="l"/>
              </a:tabLst>
            </a:pPr>
            <a:r>
              <a:rPr lang="en-US" sz="2400" i="1" spc="-5" dirty="0">
                <a:solidFill>
                  <a:prstClr val="black"/>
                </a:solidFill>
                <a:latin typeface="Arial"/>
                <a:cs typeface="Arial"/>
              </a:rPr>
              <a:t>Very attractive zone for aging in place</a:t>
            </a:r>
          </a:p>
          <a:p>
            <a:pPr marL="469900" lvl="1" defTabSz="914400">
              <a:tabLst>
                <a:tab pos="354965" algn="l"/>
                <a:tab pos="355600" algn="l"/>
              </a:tabLst>
            </a:pPr>
            <a:endParaRPr lang="en-US" sz="2000" spc="-5" dirty="0">
              <a:solidFill>
                <a:prstClr val="black"/>
              </a:solidFill>
              <a:latin typeface="Arial"/>
              <a:cs typeface="Arial"/>
            </a:endParaRPr>
          </a:p>
          <a:p>
            <a:pPr marL="812800" lvl="1" indent="-342900" defTabSz="914400">
              <a:buFont typeface="Wingdings" panose="05000000000000000000" pitchFamily="2" charset="2"/>
              <a:buChar char="ü"/>
              <a:tabLst>
                <a:tab pos="354965" algn="l"/>
                <a:tab pos="355600" algn="l"/>
              </a:tabLst>
            </a:pPr>
            <a:r>
              <a:rPr lang="en-US" sz="2800" spc="-5" dirty="0">
                <a:solidFill>
                  <a:prstClr val="black"/>
                </a:solidFill>
                <a:latin typeface="Arial"/>
                <a:cs typeface="Arial"/>
              </a:rPr>
              <a:t>Allows “use of space existing as of 9/3/08” for additional units by Planning Board review</a:t>
            </a:r>
          </a:p>
          <a:p>
            <a:pPr marL="812800" lvl="1" indent="-342900" defTabSz="914400">
              <a:buFont typeface="Wingdings" panose="05000000000000000000" pitchFamily="2" charset="2"/>
              <a:buChar char="ü"/>
              <a:tabLst>
                <a:tab pos="354965" algn="l"/>
                <a:tab pos="355600" algn="l"/>
              </a:tabLst>
            </a:pPr>
            <a:r>
              <a:rPr lang="en-US" sz="2800" spc="-5" dirty="0">
                <a:solidFill>
                  <a:prstClr val="black"/>
                </a:solidFill>
                <a:latin typeface="Arial"/>
                <a:cs typeface="Arial"/>
              </a:rPr>
              <a:t>Cannot be sold as condos</a:t>
            </a:r>
          </a:p>
          <a:p>
            <a:pPr marL="812800" lvl="1" indent="-342900" defTabSz="914400">
              <a:buFont typeface="Wingdings" panose="05000000000000000000" pitchFamily="2" charset="2"/>
              <a:buChar char="ü"/>
              <a:tabLst>
                <a:tab pos="354965" algn="l"/>
                <a:tab pos="355600" algn="l"/>
              </a:tabLst>
            </a:pPr>
            <a:r>
              <a:rPr lang="en-US" sz="2800" spc="-5" dirty="0">
                <a:solidFill>
                  <a:prstClr val="black"/>
                </a:solidFill>
                <a:latin typeface="Arial"/>
                <a:cs typeface="Arial"/>
              </a:rPr>
              <a:t>Occupants must be low-income</a:t>
            </a:r>
          </a:p>
          <a:p>
            <a:pPr marL="812800" lvl="1" indent="-342900" defTabSz="914400">
              <a:buFont typeface="Wingdings" panose="05000000000000000000" pitchFamily="2" charset="2"/>
              <a:buChar char="ü"/>
              <a:tabLst>
                <a:tab pos="354965" algn="l"/>
                <a:tab pos="355600" algn="l"/>
              </a:tabLst>
            </a:pPr>
            <a:r>
              <a:rPr lang="en-US" sz="2800" spc="-5" dirty="0">
                <a:solidFill>
                  <a:prstClr val="black"/>
                </a:solidFill>
                <a:latin typeface="Arial"/>
                <a:cs typeface="Arial"/>
              </a:rPr>
              <a:t>Must be at least 400 sf. and only minimally impact primary units</a:t>
            </a:r>
          </a:p>
          <a:p>
            <a:pPr marL="812800" lvl="1" indent="-342900" defTabSz="914400">
              <a:buFont typeface="Wingdings" panose="05000000000000000000" pitchFamily="2" charset="2"/>
              <a:buChar char="ü"/>
              <a:tabLst>
                <a:tab pos="354965" algn="l"/>
                <a:tab pos="355600" algn="l"/>
              </a:tabLst>
            </a:pPr>
            <a:r>
              <a:rPr lang="en-US" sz="2800" spc="-5" dirty="0">
                <a:solidFill>
                  <a:prstClr val="black"/>
                </a:solidFill>
                <a:latin typeface="Arial"/>
                <a:cs typeface="Arial"/>
              </a:rPr>
              <a:t>Design impacts on building must be minimal</a:t>
            </a:r>
          </a:p>
          <a:p>
            <a:pPr marL="812800" lvl="1" indent="-342900" defTabSz="914400">
              <a:buFont typeface="Wingdings" panose="05000000000000000000" pitchFamily="2" charset="2"/>
              <a:buChar char="ü"/>
              <a:tabLst>
                <a:tab pos="354965" algn="l"/>
                <a:tab pos="355600" algn="l"/>
              </a:tabLst>
            </a:pPr>
            <a:r>
              <a:rPr lang="en-US" sz="2800" spc="-5" dirty="0">
                <a:solidFill>
                  <a:prstClr val="black"/>
                </a:solidFill>
                <a:latin typeface="Arial"/>
                <a:cs typeface="Arial"/>
              </a:rPr>
              <a:t>Must provide parking</a:t>
            </a:r>
          </a:p>
          <a:p>
            <a:pPr marL="812800" lvl="1" indent="-342900" defTabSz="914400">
              <a:buFont typeface="Wingdings" panose="05000000000000000000" pitchFamily="2" charset="2"/>
              <a:buChar char="ü"/>
              <a:tabLst>
                <a:tab pos="354965" algn="l"/>
                <a:tab pos="355600" algn="l"/>
              </a:tabLst>
            </a:pPr>
            <a:endParaRPr lang="en-US" sz="2000" spc="-5" dirty="0">
              <a:solidFill>
                <a:prstClr val="black"/>
              </a:solidFill>
              <a:latin typeface="Arial"/>
              <a:cs typeface="Arial"/>
            </a:endParaRPr>
          </a:p>
          <a:p>
            <a:pPr marL="812800" lvl="1" indent="-342900" defTabSz="914400">
              <a:buFont typeface="Wingdings" panose="05000000000000000000" pitchFamily="2" charset="2"/>
              <a:buChar char="ü"/>
              <a:tabLst>
                <a:tab pos="354965" algn="l"/>
                <a:tab pos="355600" algn="l"/>
              </a:tabLst>
            </a:pPr>
            <a:endParaRPr lang="en-US" sz="2000" spc="-5" dirty="0">
              <a:solidFill>
                <a:prstClr val="black"/>
              </a:solidFill>
              <a:latin typeface="Arial"/>
              <a:cs typeface="Arial"/>
            </a:endParaRPr>
          </a:p>
          <a:p>
            <a:pPr marL="355600" indent="-342900" defTabSz="914400">
              <a:buFontTx/>
              <a:buChar char="•"/>
              <a:tabLst>
                <a:tab pos="354965" algn="l"/>
                <a:tab pos="355600" algn="l"/>
              </a:tabLst>
            </a:pPr>
            <a:endParaRPr sz="1600" dirty="0">
              <a:solidFill>
                <a:prstClr val="black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30560647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55E53B96-0BFB-4E72-B0C1-67AE5BA409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" y="175265"/>
            <a:ext cx="8534400" cy="911741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chemeClr val="bg1"/>
                </a:solidFill>
              </a:rPr>
              <a:t>Accessory Dwelling Units – Peaks Island</a:t>
            </a:r>
          </a:p>
        </p:txBody>
      </p:sp>
      <p:sp>
        <p:nvSpPr>
          <p:cNvPr id="7" name="object 3">
            <a:extLst>
              <a:ext uri="{FF2B5EF4-FFF2-40B4-BE49-F238E27FC236}">
                <a16:creationId xmlns="" xmlns:a16="http://schemas.microsoft.com/office/drawing/2014/main" id="{36234E92-BBE7-4F2C-A1FE-2CAAF846D866}"/>
              </a:ext>
            </a:extLst>
          </p:cNvPr>
          <p:cNvSpPr txBox="1"/>
          <p:nvPr/>
        </p:nvSpPr>
        <p:spPr>
          <a:xfrm>
            <a:off x="152400" y="990600"/>
            <a:ext cx="8534400" cy="566308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69900" lvl="1" defTabSz="914400">
              <a:tabLst>
                <a:tab pos="354965" algn="l"/>
                <a:tab pos="355600" algn="l"/>
              </a:tabLst>
            </a:pPr>
            <a:r>
              <a:rPr lang="en-US" sz="2400" b="1" i="1" spc="-5" dirty="0">
                <a:solidFill>
                  <a:prstClr val="black"/>
                </a:solidFill>
                <a:latin typeface="Arial"/>
                <a:cs typeface="Arial"/>
              </a:rPr>
              <a:t>Peaks Island</a:t>
            </a:r>
          </a:p>
          <a:p>
            <a:pPr marL="469900" lvl="1" defTabSz="914400">
              <a:tabLst>
                <a:tab pos="354965" algn="l"/>
                <a:tab pos="355600" algn="l"/>
              </a:tabLst>
            </a:pPr>
            <a:r>
              <a:rPr lang="en-US" sz="2400" i="1" spc="-5" dirty="0">
                <a:solidFill>
                  <a:prstClr val="black"/>
                </a:solidFill>
                <a:latin typeface="Arial"/>
                <a:cs typeface="Arial"/>
              </a:rPr>
              <a:t>Island neighborhood with good ferry access to downtown</a:t>
            </a:r>
          </a:p>
          <a:p>
            <a:pPr marL="469900" lvl="1" defTabSz="914400">
              <a:tabLst>
                <a:tab pos="354965" algn="l"/>
                <a:tab pos="355600" algn="l"/>
              </a:tabLst>
            </a:pPr>
            <a:r>
              <a:rPr lang="en-US" sz="2400" i="1" spc="-5" dirty="0">
                <a:solidFill>
                  <a:prstClr val="black"/>
                </a:solidFill>
                <a:latin typeface="Arial"/>
                <a:cs typeface="Arial"/>
              </a:rPr>
              <a:t>Highly seasonal population swing</a:t>
            </a:r>
          </a:p>
          <a:p>
            <a:pPr marL="469900" lvl="1" defTabSz="914400">
              <a:tabLst>
                <a:tab pos="354965" algn="l"/>
                <a:tab pos="355600" algn="l"/>
              </a:tabLst>
            </a:pPr>
            <a:r>
              <a:rPr lang="en-US" sz="2400" i="1" spc="-5" dirty="0">
                <a:solidFill>
                  <a:prstClr val="black"/>
                </a:solidFill>
                <a:latin typeface="Arial"/>
                <a:cs typeface="Arial"/>
              </a:rPr>
              <a:t>Goal is to allow year-round residents to have options </a:t>
            </a:r>
          </a:p>
          <a:p>
            <a:pPr marL="469900" lvl="1" defTabSz="914400">
              <a:tabLst>
                <a:tab pos="354965" algn="l"/>
                <a:tab pos="355600" algn="l"/>
              </a:tabLst>
            </a:pPr>
            <a:endParaRPr lang="en-US" sz="2000" spc="-5" dirty="0">
              <a:solidFill>
                <a:prstClr val="black"/>
              </a:solidFill>
              <a:latin typeface="Arial"/>
              <a:cs typeface="Arial"/>
            </a:endParaRPr>
          </a:p>
          <a:p>
            <a:pPr marL="812800" lvl="1" indent="-342900" defTabSz="914400">
              <a:buFont typeface="Wingdings" panose="05000000000000000000" pitchFamily="2" charset="2"/>
              <a:buChar char="ü"/>
              <a:tabLst>
                <a:tab pos="354965" algn="l"/>
                <a:tab pos="355600" algn="l"/>
              </a:tabLst>
            </a:pPr>
            <a:r>
              <a:rPr lang="en-US" sz="2800" spc="-5" dirty="0">
                <a:solidFill>
                  <a:prstClr val="black"/>
                </a:solidFill>
                <a:latin typeface="Arial"/>
                <a:cs typeface="Arial"/>
              </a:rPr>
              <a:t>Allows ADU’s of 400 sf. or more, no more than 35% of the total size of building</a:t>
            </a:r>
          </a:p>
          <a:p>
            <a:pPr marL="812800" lvl="1" indent="-342900" defTabSz="914400">
              <a:buFont typeface="Wingdings" panose="05000000000000000000" pitchFamily="2" charset="2"/>
              <a:buChar char="ü"/>
              <a:tabLst>
                <a:tab pos="354965" algn="l"/>
                <a:tab pos="355600" algn="l"/>
              </a:tabLst>
            </a:pPr>
            <a:r>
              <a:rPr lang="en-US" sz="2800" spc="-5" dirty="0">
                <a:solidFill>
                  <a:prstClr val="black"/>
                </a:solidFill>
                <a:latin typeface="Arial"/>
                <a:cs typeface="Arial"/>
              </a:rPr>
              <a:t>Design must preserve character of house</a:t>
            </a:r>
          </a:p>
          <a:p>
            <a:pPr marL="812800" lvl="1" indent="-342900" defTabSz="914400">
              <a:buFont typeface="Wingdings" panose="05000000000000000000" pitchFamily="2" charset="2"/>
              <a:buChar char="ü"/>
              <a:tabLst>
                <a:tab pos="354965" algn="l"/>
                <a:tab pos="355600" algn="l"/>
              </a:tabLst>
            </a:pPr>
            <a:r>
              <a:rPr lang="en-US" sz="2800" spc="-5" dirty="0">
                <a:solidFill>
                  <a:prstClr val="black"/>
                </a:solidFill>
                <a:latin typeface="Arial"/>
                <a:cs typeface="Arial"/>
              </a:rPr>
              <a:t>Owner must live in one of the units (main house or ADU)</a:t>
            </a:r>
          </a:p>
          <a:p>
            <a:pPr marL="812800" lvl="1" indent="-342900" defTabSz="914400">
              <a:buFont typeface="Wingdings" panose="05000000000000000000" pitchFamily="2" charset="2"/>
              <a:buChar char="ü"/>
              <a:tabLst>
                <a:tab pos="354965" algn="l"/>
                <a:tab pos="355600" algn="l"/>
              </a:tabLst>
            </a:pPr>
            <a:r>
              <a:rPr lang="en-US" sz="2800" spc="-5" dirty="0">
                <a:solidFill>
                  <a:prstClr val="black"/>
                </a:solidFill>
                <a:latin typeface="Arial"/>
                <a:cs typeface="Arial"/>
              </a:rPr>
              <a:t>No sale as condo/short term rentals</a:t>
            </a:r>
          </a:p>
          <a:p>
            <a:pPr marL="812800" lvl="1" indent="-342900" defTabSz="914400">
              <a:buFont typeface="Wingdings" panose="05000000000000000000" pitchFamily="2" charset="2"/>
              <a:buChar char="ü"/>
              <a:tabLst>
                <a:tab pos="354965" algn="l"/>
                <a:tab pos="355600" algn="l"/>
              </a:tabLst>
            </a:pPr>
            <a:r>
              <a:rPr lang="en-US" sz="2800" spc="-5" dirty="0">
                <a:solidFill>
                  <a:prstClr val="black"/>
                </a:solidFill>
                <a:latin typeface="Arial"/>
                <a:cs typeface="Arial"/>
              </a:rPr>
              <a:t>Resident must be of moderate- or low-income</a:t>
            </a:r>
          </a:p>
          <a:p>
            <a:pPr marL="812800" lvl="1" indent="-342900" defTabSz="914400">
              <a:buFont typeface="Wingdings" panose="05000000000000000000" pitchFamily="2" charset="2"/>
              <a:buChar char="ü"/>
              <a:tabLst>
                <a:tab pos="354965" algn="l"/>
                <a:tab pos="355600" algn="l"/>
              </a:tabLst>
            </a:pPr>
            <a:endParaRPr lang="en-US" sz="2000" spc="-5" dirty="0">
              <a:solidFill>
                <a:prstClr val="black"/>
              </a:solidFill>
              <a:latin typeface="Arial"/>
              <a:cs typeface="Arial"/>
            </a:endParaRPr>
          </a:p>
          <a:p>
            <a:pPr marL="812800" lvl="1" indent="-342900" defTabSz="914400">
              <a:buFont typeface="Wingdings" panose="05000000000000000000" pitchFamily="2" charset="2"/>
              <a:buChar char="ü"/>
              <a:tabLst>
                <a:tab pos="354965" algn="l"/>
                <a:tab pos="355600" algn="l"/>
              </a:tabLst>
            </a:pPr>
            <a:endParaRPr lang="en-US" sz="2000" spc="-5" dirty="0">
              <a:solidFill>
                <a:prstClr val="black"/>
              </a:solidFill>
              <a:latin typeface="Arial"/>
              <a:cs typeface="Arial"/>
            </a:endParaRPr>
          </a:p>
          <a:p>
            <a:pPr marL="355600" indent="-342900" defTabSz="914400">
              <a:buFontTx/>
              <a:buChar char="•"/>
              <a:tabLst>
                <a:tab pos="354965" algn="l"/>
                <a:tab pos="355600" algn="l"/>
              </a:tabLst>
            </a:pPr>
            <a:endParaRPr sz="1600" dirty="0">
              <a:solidFill>
                <a:prstClr val="black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846209284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55E53B96-0BFB-4E72-B0C1-67AE5BA409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76200" y="175265"/>
            <a:ext cx="9677400" cy="911741"/>
          </a:xfrm>
        </p:spPr>
        <p:txBody>
          <a:bodyPr>
            <a:normAutofit/>
          </a:bodyPr>
          <a:lstStyle/>
          <a:p>
            <a:r>
              <a:rPr lang="en-US" sz="3600" dirty="0">
                <a:solidFill>
                  <a:schemeClr val="bg1"/>
                </a:solidFill>
              </a:rPr>
              <a:t>Zoning Changes are not for the Faint of Heart!</a:t>
            </a:r>
          </a:p>
        </p:txBody>
      </p:sp>
      <p:sp>
        <p:nvSpPr>
          <p:cNvPr id="7" name="object 3">
            <a:extLst>
              <a:ext uri="{FF2B5EF4-FFF2-40B4-BE49-F238E27FC236}">
                <a16:creationId xmlns="" xmlns:a16="http://schemas.microsoft.com/office/drawing/2014/main" id="{36234E92-BBE7-4F2C-A1FE-2CAAF846D866}"/>
              </a:ext>
            </a:extLst>
          </p:cNvPr>
          <p:cNvSpPr txBox="1"/>
          <p:nvPr/>
        </p:nvSpPr>
        <p:spPr>
          <a:xfrm>
            <a:off x="152400" y="990600"/>
            <a:ext cx="8534400" cy="634019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69900" lvl="1" defTabSz="914400">
              <a:tabLst>
                <a:tab pos="354965" algn="l"/>
                <a:tab pos="355600" algn="l"/>
              </a:tabLst>
            </a:pPr>
            <a:endParaRPr lang="en-US" sz="2000" spc="-5" dirty="0">
              <a:solidFill>
                <a:prstClr val="black"/>
              </a:solidFill>
              <a:latin typeface="Arial"/>
              <a:cs typeface="Arial"/>
            </a:endParaRPr>
          </a:p>
          <a:p>
            <a:pPr marL="812800" lvl="1" indent="-342900" defTabSz="914400">
              <a:buFont typeface="Wingdings" panose="05000000000000000000" pitchFamily="2" charset="2"/>
              <a:buChar char="ü"/>
              <a:tabLst>
                <a:tab pos="354965" algn="l"/>
                <a:tab pos="355600" algn="l"/>
              </a:tabLst>
            </a:pPr>
            <a:r>
              <a:rPr lang="en-US" sz="2800" spc="-5" dirty="0">
                <a:solidFill>
                  <a:prstClr val="black"/>
                </a:solidFill>
                <a:latin typeface="Arial"/>
                <a:cs typeface="Arial"/>
              </a:rPr>
              <a:t>Process is time consuming and brings out concerned residents</a:t>
            </a:r>
          </a:p>
          <a:p>
            <a:pPr marL="812800" lvl="1" indent="-342900" defTabSz="914400">
              <a:buFont typeface="Wingdings" panose="05000000000000000000" pitchFamily="2" charset="2"/>
              <a:buChar char="ü"/>
              <a:tabLst>
                <a:tab pos="354965" algn="l"/>
                <a:tab pos="355600" algn="l"/>
              </a:tabLst>
            </a:pPr>
            <a:r>
              <a:rPr lang="en-US" sz="2800" spc="-5" dirty="0">
                <a:solidFill>
                  <a:prstClr val="black"/>
                </a:solidFill>
                <a:latin typeface="Arial"/>
                <a:cs typeface="Arial"/>
              </a:rPr>
              <a:t>Often the worst is assumed</a:t>
            </a:r>
          </a:p>
          <a:p>
            <a:pPr marL="812800" lvl="1" indent="-342900" defTabSz="914400">
              <a:buFont typeface="Wingdings" panose="05000000000000000000" pitchFamily="2" charset="2"/>
              <a:buChar char="ü"/>
              <a:tabLst>
                <a:tab pos="354965" algn="l"/>
                <a:tab pos="355600" algn="l"/>
              </a:tabLst>
            </a:pPr>
            <a:r>
              <a:rPr lang="en-US" sz="2800" spc="-5" dirty="0">
                <a:solidFill>
                  <a:prstClr val="black"/>
                </a:solidFill>
                <a:latin typeface="Arial"/>
                <a:cs typeface="Arial"/>
              </a:rPr>
              <a:t>Education is important</a:t>
            </a:r>
          </a:p>
          <a:p>
            <a:pPr marL="812800" lvl="1" indent="-342900" defTabSz="914400">
              <a:buFont typeface="Wingdings" panose="05000000000000000000" pitchFamily="2" charset="2"/>
              <a:buChar char="ü"/>
              <a:tabLst>
                <a:tab pos="354965" algn="l"/>
                <a:tab pos="355600" algn="l"/>
              </a:tabLst>
            </a:pPr>
            <a:r>
              <a:rPr lang="en-US" sz="2800" spc="-5" dirty="0">
                <a:solidFill>
                  <a:prstClr val="black"/>
                </a:solidFill>
                <a:latin typeface="Arial"/>
                <a:cs typeface="Arial"/>
              </a:rPr>
              <a:t>Don’t give in to allowing too many restrictions, will not be used</a:t>
            </a:r>
          </a:p>
          <a:p>
            <a:pPr marL="812800" lvl="1" indent="-342900" defTabSz="914400">
              <a:buFont typeface="Wingdings" panose="05000000000000000000" pitchFamily="2" charset="2"/>
              <a:buChar char="ü"/>
              <a:tabLst>
                <a:tab pos="354965" algn="l"/>
                <a:tab pos="355600" algn="l"/>
              </a:tabLst>
            </a:pPr>
            <a:r>
              <a:rPr lang="en-US" sz="2800" spc="-5" dirty="0">
                <a:solidFill>
                  <a:prstClr val="black"/>
                </a:solidFill>
                <a:latin typeface="Arial"/>
                <a:cs typeface="Arial"/>
              </a:rPr>
              <a:t>May not succeed first time, be persistent</a:t>
            </a:r>
          </a:p>
          <a:p>
            <a:pPr marL="812800" lvl="1" indent="-342900" defTabSz="914400">
              <a:buFont typeface="Wingdings" panose="05000000000000000000" pitchFamily="2" charset="2"/>
              <a:buChar char="ü"/>
              <a:tabLst>
                <a:tab pos="354965" algn="l"/>
                <a:tab pos="355600" algn="l"/>
              </a:tabLst>
            </a:pPr>
            <a:r>
              <a:rPr lang="en-US" sz="2800" spc="-5" dirty="0">
                <a:solidFill>
                  <a:prstClr val="black"/>
                </a:solidFill>
                <a:latin typeface="Arial"/>
                <a:cs typeface="Arial"/>
              </a:rPr>
              <a:t>Listen to those who want to create ADU’s and balance that with neighborhood concerns</a:t>
            </a:r>
          </a:p>
          <a:p>
            <a:pPr marL="812800" lvl="1" indent="-342900" defTabSz="914400">
              <a:buFont typeface="Wingdings" panose="05000000000000000000" pitchFamily="2" charset="2"/>
              <a:buChar char="ü"/>
              <a:tabLst>
                <a:tab pos="354965" algn="l"/>
                <a:tab pos="355600" algn="l"/>
              </a:tabLst>
            </a:pPr>
            <a:r>
              <a:rPr lang="en-US" sz="2800" spc="-5" dirty="0">
                <a:solidFill>
                  <a:prstClr val="black"/>
                </a:solidFill>
                <a:latin typeface="Arial"/>
                <a:cs typeface="Arial"/>
              </a:rPr>
              <a:t>A well drafted ordinance means ADU’s with minimal neighborhood impact</a:t>
            </a:r>
          </a:p>
          <a:p>
            <a:pPr marL="812800" lvl="1" indent="-342900" defTabSz="914400">
              <a:buFont typeface="Wingdings" panose="05000000000000000000" pitchFamily="2" charset="2"/>
              <a:buChar char="ü"/>
              <a:tabLst>
                <a:tab pos="354965" algn="l"/>
                <a:tab pos="355600" algn="l"/>
              </a:tabLst>
            </a:pPr>
            <a:r>
              <a:rPr lang="en-US" sz="2800" spc="-5" dirty="0">
                <a:solidFill>
                  <a:prstClr val="black"/>
                </a:solidFill>
                <a:latin typeface="Arial"/>
                <a:cs typeface="Arial"/>
              </a:rPr>
              <a:t>Not a panacea, either!</a:t>
            </a:r>
          </a:p>
          <a:p>
            <a:pPr marL="812800" lvl="1" indent="-342900" defTabSz="914400">
              <a:buFont typeface="Wingdings" panose="05000000000000000000" pitchFamily="2" charset="2"/>
              <a:buChar char="ü"/>
              <a:tabLst>
                <a:tab pos="354965" algn="l"/>
                <a:tab pos="355600" algn="l"/>
              </a:tabLst>
            </a:pPr>
            <a:endParaRPr lang="en-US" sz="2000" spc="-5" dirty="0">
              <a:solidFill>
                <a:prstClr val="black"/>
              </a:solidFill>
              <a:latin typeface="Arial"/>
              <a:cs typeface="Arial"/>
            </a:endParaRPr>
          </a:p>
          <a:p>
            <a:pPr marL="812800" lvl="1" indent="-342900" defTabSz="914400">
              <a:buFont typeface="Wingdings" panose="05000000000000000000" pitchFamily="2" charset="2"/>
              <a:buChar char="ü"/>
              <a:tabLst>
                <a:tab pos="354965" algn="l"/>
                <a:tab pos="355600" algn="l"/>
              </a:tabLst>
            </a:pPr>
            <a:endParaRPr lang="en-US" sz="2000" spc="-5" dirty="0">
              <a:solidFill>
                <a:prstClr val="black"/>
              </a:solidFill>
              <a:latin typeface="Arial"/>
              <a:cs typeface="Arial"/>
            </a:endParaRPr>
          </a:p>
          <a:p>
            <a:pPr marL="355600" indent="-342900" defTabSz="914400">
              <a:buFontTx/>
              <a:buChar char="•"/>
              <a:tabLst>
                <a:tab pos="354965" algn="l"/>
                <a:tab pos="355600" algn="l"/>
              </a:tabLst>
            </a:pPr>
            <a:endParaRPr sz="1600" dirty="0">
              <a:solidFill>
                <a:prstClr val="black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99078492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  <a:latin typeface="Century Gothic" panose="020B0502020202020204" pitchFamily="34" charset="0"/>
                <a:cs typeface="Aharoni" panose="02010803020104030203" pitchFamily="2" charset="-79"/>
              </a:rPr>
              <a:t>CONTACT INFORMATION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>
                <a:solidFill>
                  <a:schemeClr val="bg1"/>
                </a:solidFill>
                <a:latin typeface="Century Gothic" panose="020B0502020202020204" pitchFamily="34" charset="0"/>
              </a:rPr>
              <a:t>Jeff Levine</a:t>
            </a:r>
          </a:p>
          <a:p>
            <a:pPr marL="0" indent="0">
              <a:buNone/>
            </a:pPr>
            <a:r>
              <a:rPr lang="en-US" dirty="0">
                <a:solidFill>
                  <a:schemeClr val="bg1"/>
                </a:solidFill>
                <a:latin typeface="Century Gothic" panose="020B0502020202020204" pitchFamily="34" charset="0"/>
              </a:rPr>
              <a:t>Planning &amp; Urban Development</a:t>
            </a:r>
          </a:p>
          <a:p>
            <a:pPr marL="0" indent="0">
              <a:buNone/>
            </a:pPr>
            <a:r>
              <a:rPr lang="en-US" dirty="0">
                <a:solidFill>
                  <a:schemeClr val="bg1"/>
                </a:solidFill>
                <a:latin typeface="Century Gothic" panose="020B0502020202020204" pitchFamily="34" charset="0"/>
              </a:rPr>
              <a:t>207-874-8430</a:t>
            </a:r>
          </a:p>
          <a:p>
            <a:pPr marL="0" indent="0">
              <a:buNone/>
            </a:pPr>
            <a:r>
              <a:rPr lang="en-US" dirty="0">
                <a:solidFill>
                  <a:schemeClr val="bg1"/>
                </a:solidFill>
                <a:latin typeface="Century Gothic" panose="020B0502020202020204" pitchFamily="34" charset="0"/>
                <a:hlinkClick r:id="rId2"/>
              </a:rPr>
              <a:t>jlevine@portlandmaine.gov</a:t>
            </a:r>
            <a:endParaRPr lang="en-US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marL="0" indent="0">
              <a:buNone/>
            </a:pPr>
            <a:r>
              <a:rPr lang="en-US" dirty="0">
                <a:solidFill>
                  <a:schemeClr val="bg1"/>
                </a:solidFill>
                <a:latin typeface="Century Gothic" panose="020B0502020202020204" pitchFamily="34" charset="0"/>
              </a:rPr>
              <a:t>@</a:t>
            </a:r>
            <a:r>
              <a:rPr lang="en-US" dirty="0" err="1">
                <a:solidFill>
                  <a:schemeClr val="bg1"/>
                </a:solidFill>
                <a:latin typeface="Century Gothic" panose="020B0502020202020204" pitchFamily="34" charset="0"/>
              </a:rPr>
              <a:t>portlandplan</a:t>
            </a:r>
            <a:endParaRPr lang="en-US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51015885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8000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0" y="6858000"/>
                </a:moveTo>
                <a:lnTo>
                  <a:pt x="12192000" y="6858000"/>
                </a:lnTo>
                <a:lnTo>
                  <a:pt x="12192000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6">
              <a:lumMod val="50000"/>
            </a:schemeClr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" name="object 3"/>
          <p:cNvSpPr/>
          <p:nvPr/>
        </p:nvSpPr>
        <p:spPr>
          <a:xfrm>
            <a:off x="157734" y="210313"/>
            <a:ext cx="8832056" cy="6430011"/>
          </a:xfrm>
          <a:custGeom>
            <a:avLst/>
            <a:gdLst/>
            <a:ahLst/>
            <a:cxnLst/>
            <a:rect l="l" t="t" r="r" b="b"/>
            <a:pathLst>
              <a:path w="11776075" h="6430009">
                <a:moveTo>
                  <a:pt x="0" y="6429755"/>
                </a:moveTo>
                <a:lnTo>
                  <a:pt x="11775948" y="6429755"/>
                </a:lnTo>
                <a:lnTo>
                  <a:pt x="11775948" y="0"/>
                </a:lnTo>
                <a:lnTo>
                  <a:pt x="0" y="0"/>
                </a:lnTo>
                <a:lnTo>
                  <a:pt x="0" y="6429755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object 4"/>
          <p:cNvSpPr/>
          <p:nvPr/>
        </p:nvSpPr>
        <p:spPr>
          <a:xfrm>
            <a:off x="157734" y="210313"/>
            <a:ext cx="8832056" cy="6430011"/>
          </a:xfrm>
          <a:custGeom>
            <a:avLst/>
            <a:gdLst/>
            <a:ahLst/>
            <a:cxnLst/>
            <a:rect l="l" t="t" r="r" b="b"/>
            <a:pathLst>
              <a:path w="11776075" h="6430009">
                <a:moveTo>
                  <a:pt x="0" y="6429755"/>
                </a:moveTo>
                <a:lnTo>
                  <a:pt x="11775948" y="6429755"/>
                </a:lnTo>
                <a:lnTo>
                  <a:pt x="11775948" y="0"/>
                </a:lnTo>
                <a:lnTo>
                  <a:pt x="0" y="0"/>
                </a:lnTo>
                <a:lnTo>
                  <a:pt x="0" y="6429755"/>
                </a:lnTo>
                <a:close/>
              </a:path>
            </a:pathLst>
          </a:custGeom>
          <a:ln w="12191">
            <a:solidFill>
              <a:srgbClr val="41709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6629400" y="4495800"/>
            <a:ext cx="2356871" cy="213360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7" name="object 7"/>
          <p:cNvSpPr txBox="1"/>
          <p:nvPr/>
        </p:nvSpPr>
        <p:spPr>
          <a:xfrm>
            <a:off x="457200" y="685800"/>
            <a:ext cx="2286000" cy="677108"/>
          </a:xfrm>
          <a:prstGeom prst="rect">
            <a:avLst/>
          </a:prstGeom>
          <a:solidFill>
            <a:schemeClr val="bg1"/>
          </a:solidFill>
        </p:spPr>
        <p:txBody>
          <a:bodyPr vert="horz" wrap="square" lIns="0" tIns="0" rIns="0" bIns="0" rtlCol="0">
            <a:spAutoFit/>
          </a:bodyPr>
          <a:lstStyle/>
          <a:p>
            <a:pPr lvl="0"/>
            <a:r>
              <a:rPr lang="en-US" sz="4400" b="1" dirty="0" smtClean="0">
                <a:solidFill>
                  <a:schemeClr val="accent6">
                    <a:lumMod val="50000"/>
                  </a:schemeClr>
                </a:solidFill>
              </a:rPr>
              <a:t>Q&amp;A:</a:t>
            </a:r>
          </a:p>
        </p:txBody>
      </p:sp>
      <p:sp>
        <p:nvSpPr>
          <p:cNvPr id="10" name="Right Arrow 9"/>
          <p:cNvSpPr/>
          <p:nvPr/>
        </p:nvSpPr>
        <p:spPr>
          <a:xfrm>
            <a:off x="1600200" y="3429000"/>
            <a:ext cx="883572" cy="304800"/>
          </a:xfrm>
          <a:prstGeom prst="rightArrow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548235"/>
              </a:solidFill>
            </a:endParaRPr>
          </a:p>
        </p:txBody>
      </p:sp>
      <p:pic>
        <p:nvPicPr>
          <p:cNvPr id="5" name="Picture 4" descr="23550_220x134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9008" y="304800"/>
            <a:ext cx="2752299" cy="16764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35080" y="1524000"/>
            <a:ext cx="3934518" cy="4805518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304800" y="2514600"/>
            <a:ext cx="2362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To be unmuted, click here and virtually raise your hand. 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533400" y="4953000"/>
            <a:ext cx="1981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2700" marR="5080">
              <a:lnSpc>
                <a:spcPct val="100000"/>
              </a:lnSpc>
            </a:pPr>
            <a:r>
              <a:rPr lang="en-US" spc="-5" dirty="0">
                <a:solidFill>
                  <a:srgbClr val="310E46"/>
                </a:solidFill>
                <a:latin typeface="Calibri"/>
                <a:cs typeface="Calibri"/>
              </a:rPr>
              <a:t>Sen</a:t>
            </a:r>
            <a:r>
              <a:rPr lang="en-US" dirty="0">
                <a:solidFill>
                  <a:srgbClr val="310E46"/>
                </a:solidFill>
                <a:latin typeface="Calibri"/>
                <a:cs typeface="Calibri"/>
              </a:rPr>
              <a:t>d </a:t>
            </a:r>
            <a:r>
              <a:rPr lang="en-US" b="1" dirty="0">
                <a:solidFill>
                  <a:srgbClr val="310E46"/>
                </a:solidFill>
                <a:latin typeface="Calibri"/>
                <a:cs typeface="Calibri"/>
              </a:rPr>
              <a:t>q</a:t>
            </a:r>
            <a:r>
              <a:rPr lang="en-US" b="1" spc="-15" dirty="0">
                <a:solidFill>
                  <a:srgbClr val="310E46"/>
                </a:solidFill>
                <a:latin typeface="Calibri"/>
                <a:cs typeface="Calibri"/>
              </a:rPr>
              <a:t>u</a:t>
            </a:r>
            <a:r>
              <a:rPr lang="en-US" b="1" spc="-5" dirty="0">
                <a:solidFill>
                  <a:srgbClr val="310E46"/>
                </a:solidFill>
                <a:latin typeface="Calibri"/>
                <a:cs typeface="Calibri"/>
              </a:rPr>
              <a:t>e</a:t>
            </a:r>
            <a:r>
              <a:rPr lang="en-US" b="1" spc="-20" dirty="0">
                <a:solidFill>
                  <a:srgbClr val="310E46"/>
                </a:solidFill>
                <a:latin typeface="Calibri"/>
                <a:cs typeface="Calibri"/>
              </a:rPr>
              <a:t>s</a:t>
            </a:r>
            <a:r>
              <a:rPr lang="en-US" b="1" spc="-10" dirty="0">
                <a:solidFill>
                  <a:srgbClr val="310E46"/>
                </a:solidFill>
                <a:latin typeface="Calibri"/>
                <a:cs typeface="Calibri"/>
              </a:rPr>
              <a:t>t</a:t>
            </a:r>
            <a:r>
              <a:rPr lang="en-US" b="1" spc="-20" dirty="0">
                <a:solidFill>
                  <a:srgbClr val="310E46"/>
                </a:solidFill>
                <a:latin typeface="Calibri"/>
                <a:cs typeface="Calibri"/>
              </a:rPr>
              <a:t>i</a:t>
            </a:r>
            <a:r>
              <a:rPr lang="en-US" b="1" dirty="0">
                <a:solidFill>
                  <a:srgbClr val="310E46"/>
                </a:solidFill>
                <a:latin typeface="Calibri"/>
                <a:cs typeface="Calibri"/>
              </a:rPr>
              <a:t>ons </a:t>
            </a:r>
            <a:r>
              <a:rPr lang="en-US" spc="-35" dirty="0">
                <a:solidFill>
                  <a:srgbClr val="310E46"/>
                </a:solidFill>
                <a:latin typeface="Calibri"/>
                <a:cs typeface="Calibri"/>
              </a:rPr>
              <a:t>t</a:t>
            </a:r>
            <a:r>
              <a:rPr lang="en-US" dirty="0">
                <a:solidFill>
                  <a:srgbClr val="310E46"/>
                </a:solidFill>
                <a:latin typeface="Calibri"/>
                <a:cs typeface="Calibri"/>
              </a:rPr>
              <a:t>o</a:t>
            </a:r>
            <a:r>
              <a:rPr lang="en-US" spc="-10" dirty="0">
                <a:solidFill>
                  <a:srgbClr val="310E46"/>
                </a:solidFill>
                <a:latin typeface="Calibri"/>
                <a:cs typeface="Calibri"/>
              </a:rPr>
              <a:t> </a:t>
            </a:r>
            <a:r>
              <a:rPr lang="en-US" spc="-5" dirty="0">
                <a:solidFill>
                  <a:srgbClr val="310E46"/>
                </a:solidFill>
                <a:latin typeface="Calibri"/>
                <a:cs typeface="Calibri"/>
              </a:rPr>
              <a:t>u</a:t>
            </a:r>
            <a:r>
              <a:rPr lang="en-US" dirty="0">
                <a:solidFill>
                  <a:srgbClr val="310E46"/>
                </a:solidFill>
                <a:latin typeface="Calibri"/>
                <a:cs typeface="Calibri"/>
              </a:rPr>
              <a:t>s </a:t>
            </a:r>
            <a:r>
              <a:rPr lang="en-US" spc="-20" dirty="0">
                <a:solidFill>
                  <a:srgbClr val="310E46"/>
                </a:solidFill>
                <a:latin typeface="Calibri"/>
                <a:cs typeface="Calibri"/>
              </a:rPr>
              <a:t>b</a:t>
            </a:r>
            <a:r>
              <a:rPr lang="en-US" spc="-15" dirty="0">
                <a:solidFill>
                  <a:srgbClr val="310E46"/>
                </a:solidFill>
                <a:latin typeface="Calibri"/>
                <a:cs typeface="Calibri"/>
              </a:rPr>
              <a:t>y</a:t>
            </a:r>
            <a:r>
              <a:rPr lang="en-US" spc="-10" dirty="0">
                <a:solidFill>
                  <a:srgbClr val="310E46"/>
                </a:solidFill>
                <a:latin typeface="Calibri"/>
                <a:cs typeface="Calibri"/>
              </a:rPr>
              <a:t> </a:t>
            </a:r>
            <a:r>
              <a:rPr lang="en-US" dirty="0">
                <a:solidFill>
                  <a:srgbClr val="310E46"/>
                </a:solidFill>
                <a:latin typeface="Calibri"/>
                <a:cs typeface="Calibri"/>
              </a:rPr>
              <a:t>typing </a:t>
            </a:r>
            <a:r>
              <a:rPr lang="en-US" spc="-15" dirty="0">
                <a:solidFill>
                  <a:srgbClr val="310E46"/>
                </a:solidFill>
                <a:latin typeface="Calibri"/>
                <a:cs typeface="Calibri"/>
              </a:rPr>
              <a:t>them</a:t>
            </a:r>
            <a:r>
              <a:rPr lang="en-US" spc="-10" dirty="0">
                <a:solidFill>
                  <a:srgbClr val="310E46"/>
                </a:solidFill>
                <a:latin typeface="Calibri"/>
                <a:cs typeface="Calibri"/>
              </a:rPr>
              <a:t> </a:t>
            </a:r>
            <a:r>
              <a:rPr lang="en-US" dirty="0">
                <a:solidFill>
                  <a:srgbClr val="310E46"/>
                </a:solidFill>
                <a:latin typeface="Calibri"/>
                <a:cs typeface="Calibri"/>
              </a:rPr>
              <a:t>in</a:t>
            </a:r>
            <a:r>
              <a:rPr lang="en-US" spc="-5" dirty="0">
                <a:solidFill>
                  <a:srgbClr val="310E46"/>
                </a:solidFill>
                <a:latin typeface="Calibri"/>
                <a:cs typeface="Calibri"/>
              </a:rPr>
              <a:t> </a:t>
            </a:r>
            <a:r>
              <a:rPr lang="en-US" spc="-20" dirty="0">
                <a:solidFill>
                  <a:srgbClr val="310E46"/>
                </a:solidFill>
                <a:latin typeface="Calibri"/>
                <a:cs typeface="Calibri"/>
              </a:rPr>
              <a:t>he</a:t>
            </a:r>
            <a:r>
              <a:rPr lang="en-US" spc="-40" dirty="0">
                <a:solidFill>
                  <a:srgbClr val="310E46"/>
                </a:solidFill>
                <a:latin typeface="Calibri"/>
                <a:cs typeface="Calibri"/>
              </a:rPr>
              <a:t>r</a:t>
            </a:r>
            <a:r>
              <a:rPr lang="en-US" dirty="0">
                <a:solidFill>
                  <a:srgbClr val="310E46"/>
                </a:solidFill>
                <a:latin typeface="Calibri"/>
                <a:cs typeface="Calibri"/>
              </a:rPr>
              <a:t>e.</a:t>
            </a:r>
            <a:endParaRPr lang="en-US" dirty="0">
              <a:latin typeface="Calibri"/>
              <a:cs typeface="Calibri"/>
            </a:endParaRPr>
          </a:p>
        </p:txBody>
      </p:sp>
      <p:sp>
        <p:nvSpPr>
          <p:cNvPr id="14" name="Right Arrow 13"/>
          <p:cNvSpPr/>
          <p:nvPr/>
        </p:nvSpPr>
        <p:spPr>
          <a:xfrm>
            <a:off x="2057400" y="4724400"/>
            <a:ext cx="762000" cy="304800"/>
          </a:xfrm>
          <a:prstGeom prst="rightArrow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16251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8000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0" y="6858000"/>
                </a:moveTo>
                <a:lnTo>
                  <a:pt x="12192000" y="6858000"/>
                </a:lnTo>
                <a:lnTo>
                  <a:pt x="12192000" y="0"/>
                </a:lnTo>
                <a:lnTo>
                  <a:pt x="0" y="0"/>
                </a:lnTo>
                <a:lnTo>
                  <a:pt x="0" y="6858000"/>
                </a:lnTo>
              </a:path>
            </a:pathLst>
          </a:custGeom>
          <a:solidFill>
            <a:schemeClr val="accent6">
              <a:lumMod val="50000"/>
            </a:schemeClr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" name="object 3"/>
          <p:cNvSpPr/>
          <p:nvPr/>
        </p:nvSpPr>
        <p:spPr>
          <a:xfrm>
            <a:off x="157734" y="210313"/>
            <a:ext cx="8832056" cy="6430011"/>
          </a:xfrm>
          <a:custGeom>
            <a:avLst/>
            <a:gdLst/>
            <a:ahLst/>
            <a:cxnLst/>
            <a:rect l="l" t="t" r="r" b="b"/>
            <a:pathLst>
              <a:path w="11776075" h="6430009">
                <a:moveTo>
                  <a:pt x="0" y="6429755"/>
                </a:moveTo>
                <a:lnTo>
                  <a:pt x="11775948" y="6429755"/>
                </a:lnTo>
                <a:lnTo>
                  <a:pt x="11775948" y="0"/>
                </a:lnTo>
                <a:lnTo>
                  <a:pt x="0" y="0"/>
                </a:lnTo>
                <a:lnTo>
                  <a:pt x="0" y="6429755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" name="object 4"/>
          <p:cNvSpPr/>
          <p:nvPr/>
        </p:nvSpPr>
        <p:spPr>
          <a:xfrm>
            <a:off x="157734" y="210313"/>
            <a:ext cx="8832056" cy="6430011"/>
          </a:xfrm>
          <a:custGeom>
            <a:avLst/>
            <a:gdLst/>
            <a:ahLst/>
            <a:cxnLst/>
            <a:rect l="l" t="t" r="r" b="b"/>
            <a:pathLst>
              <a:path w="11776075" h="6430009">
                <a:moveTo>
                  <a:pt x="0" y="6429755"/>
                </a:moveTo>
                <a:lnTo>
                  <a:pt x="11775948" y="6429755"/>
                </a:lnTo>
                <a:lnTo>
                  <a:pt x="11775948" y="0"/>
                </a:lnTo>
                <a:lnTo>
                  <a:pt x="0" y="0"/>
                </a:lnTo>
                <a:lnTo>
                  <a:pt x="0" y="6429755"/>
                </a:lnTo>
                <a:close/>
              </a:path>
            </a:pathLst>
          </a:custGeom>
          <a:ln w="12191">
            <a:solidFill>
              <a:srgbClr val="41709C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7" name="object 7"/>
          <p:cNvSpPr txBox="1"/>
          <p:nvPr/>
        </p:nvSpPr>
        <p:spPr>
          <a:xfrm>
            <a:off x="381000" y="381002"/>
            <a:ext cx="8229600" cy="837152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en-US" sz="4400" b="1" spc="-5" dirty="0" smtClean="0">
                <a:solidFill>
                  <a:srgbClr val="340072"/>
                </a:solidFill>
                <a:latin typeface="Calibri"/>
                <a:cs typeface="Calibri"/>
              </a:rPr>
              <a:t>Thank </a:t>
            </a:r>
            <a:r>
              <a:rPr lang="en-US" sz="4400" b="1" spc="-5" dirty="0" smtClean="0">
                <a:solidFill>
                  <a:srgbClr val="340072"/>
                </a:solidFill>
                <a:latin typeface="Calibri"/>
                <a:cs typeface="Calibri"/>
              </a:rPr>
              <a:t>You for joining us!</a:t>
            </a:r>
          </a:p>
          <a:p>
            <a:pPr marL="12700">
              <a:lnSpc>
                <a:spcPct val="100000"/>
              </a:lnSpc>
            </a:pPr>
            <a:endParaRPr lang="en-US" sz="4400" b="1" spc="-5" dirty="0">
              <a:solidFill>
                <a:srgbClr val="310E46"/>
              </a:solidFill>
              <a:latin typeface="Calibri"/>
              <a:cs typeface="Calibri"/>
            </a:endParaRPr>
          </a:p>
          <a:p>
            <a:pPr marL="584200" indent="-571500">
              <a:lnSpc>
                <a:spcPct val="100000"/>
              </a:lnSpc>
              <a:buFont typeface="Arial"/>
              <a:buChar char="•"/>
            </a:pPr>
            <a:r>
              <a:rPr lang="en-US" sz="3200" b="1" spc="-5" dirty="0" smtClean="0">
                <a:solidFill>
                  <a:schemeClr val="accent6">
                    <a:lumMod val="50000"/>
                  </a:schemeClr>
                </a:solidFill>
                <a:latin typeface="Calibri"/>
                <a:cs typeface="Calibri"/>
              </a:rPr>
              <a:t>Slides &amp; evaluation will be sent out later today. </a:t>
            </a:r>
          </a:p>
          <a:p>
            <a:pPr marL="584200" indent="-571500">
              <a:lnSpc>
                <a:spcPct val="100000"/>
              </a:lnSpc>
              <a:buFont typeface="Arial"/>
              <a:buChar char="•"/>
            </a:pPr>
            <a:endParaRPr lang="en-US" sz="3200" b="1" spc="-5" dirty="0">
              <a:solidFill>
                <a:schemeClr val="accent6">
                  <a:lumMod val="50000"/>
                </a:schemeClr>
              </a:solidFill>
              <a:latin typeface="Calibri"/>
              <a:cs typeface="Calibri"/>
            </a:endParaRPr>
          </a:p>
          <a:p>
            <a:pPr marL="584200" indent="-571500">
              <a:lnSpc>
                <a:spcPct val="100000"/>
              </a:lnSpc>
              <a:buFont typeface="Arial"/>
              <a:buChar char="•"/>
            </a:pPr>
            <a:r>
              <a:rPr lang="en-US" sz="3200" b="1" spc="-5" dirty="0" smtClean="0">
                <a:solidFill>
                  <a:schemeClr val="accent6">
                    <a:lumMod val="50000"/>
                  </a:schemeClr>
                </a:solidFill>
                <a:latin typeface="Calibri"/>
                <a:cs typeface="Calibri"/>
              </a:rPr>
              <a:t>Recorded webinar will be available within 24 hours.</a:t>
            </a:r>
            <a:endParaRPr lang="en-US" sz="3200" b="1" spc="-5" dirty="0">
              <a:solidFill>
                <a:schemeClr val="accent6">
                  <a:lumMod val="50000"/>
                </a:schemeClr>
              </a:solidFill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endParaRPr lang="en-US" sz="4400" b="1" spc="-5" dirty="0">
              <a:solidFill>
                <a:schemeClr val="accent6">
                  <a:lumMod val="50000"/>
                </a:schemeClr>
              </a:solidFill>
              <a:latin typeface="Calibri"/>
              <a:cs typeface="Calibri"/>
            </a:endParaRPr>
          </a:p>
          <a:p>
            <a:pPr marL="12700" algn="ctr">
              <a:lnSpc>
                <a:spcPct val="100000"/>
              </a:lnSpc>
            </a:pPr>
            <a:endParaRPr lang="en-US" sz="3600" b="1" spc="-5" dirty="0" smtClean="0">
              <a:solidFill>
                <a:srgbClr val="340072"/>
              </a:solidFill>
              <a:latin typeface="Calibri"/>
              <a:cs typeface="Calibri"/>
            </a:endParaRPr>
          </a:p>
          <a:p>
            <a:pPr marL="12700" algn="ctr">
              <a:lnSpc>
                <a:spcPct val="100000"/>
              </a:lnSpc>
            </a:pPr>
            <a:r>
              <a:rPr lang="en-US" sz="2800" b="1" spc="-5" dirty="0" err="1">
                <a:solidFill>
                  <a:srgbClr val="340072"/>
                </a:solidFill>
                <a:latin typeface="Calibri"/>
                <a:cs typeface="Calibri"/>
              </a:rPr>
              <a:t>www.agefriendly.community</a:t>
            </a:r>
            <a:endParaRPr lang="en-US" sz="2800" b="1" spc="-5" dirty="0">
              <a:solidFill>
                <a:srgbClr val="340072"/>
              </a:solidFill>
              <a:latin typeface="Calibri"/>
              <a:cs typeface="Calibri"/>
            </a:endParaRPr>
          </a:p>
          <a:p>
            <a:pPr marL="12700" algn="ctr">
              <a:lnSpc>
                <a:spcPct val="100000"/>
              </a:lnSpc>
            </a:pPr>
            <a:r>
              <a:rPr lang="en-US" sz="2800" b="1" spc="-5" dirty="0" err="1">
                <a:solidFill>
                  <a:srgbClr val="340072"/>
                </a:solidFill>
                <a:latin typeface="Calibri"/>
                <a:cs typeface="Calibri"/>
              </a:rPr>
              <a:t>patriciafkimball@gmail.com</a:t>
            </a:r>
            <a:endParaRPr lang="en-US" sz="2800" b="1" spc="-5" dirty="0">
              <a:solidFill>
                <a:srgbClr val="340072"/>
              </a:solidFill>
              <a:latin typeface="Calibri"/>
              <a:cs typeface="Calibri"/>
            </a:endParaRPr>
          </a:p>
          <a:p>
            <a:pPr marL="12700" algn="ctr">
              <a:lnSpc>
                <a:spcPct val="100000"/>
              </a:lnSpc>
            </a:pPr>
            <a:endParaRPr lang="en-US" sz="3600" b="1" spc="-5" dirty="0">
              <a:solidFill>
                <a:srgbClr val="340072"/>
              </a:solidFill>
              <a:latin typeface="Calibri"/>
              <a:cs typeface="Calibri"/>
            </a:endParaRPr>
          </a:p>
          <a:p>
            <a:pPr marL="12700" algn="ctr">
              <a:lnSpc>
                <a:spcPct val="100000"/>
              </a:lnSpc>
            </a:pPr>
            <a:endParaRPr lang="en-US" sz="3600" b="1" spc="-5" dirty="0" smtClean="0">
              <a:solidFill>
                <a:srgbClr val="340072"/>
              </a:solidFill>
              <a:latin typeface="Calibri"/>
              <a:cs typeface="Calibri"/>
            </a:endParaRPr>
          </a:p>
          <a:p>
            <a:pPr marL="12700" algn="ctr">
              <a:lnSpc>
                <a:spcPct val="100000"/>
              </a:lnSpc>
            </a:pPr>
            <a:endParaRPr lang="en-US" sz="3600" b="1" spc="-5" dirty="0">
              <a:solidFill>
                <a:srgbClr val="340072"/>
              </a:solidFill>
              <a:latin typeface="Calibri"/>
              <a:cs typeface="Calibri"/>
            </a:endParaRPr>
          </a:p>
          <a:p>
            <a:pPr marL="12700" algn="ctr">
              <a:lnSpc>
                <a:spcPct val="100000"/>
              </a:lnSpc>
            </a:pPr>
            <a:endParaRPr lang="en-US" sz="3600" b="1" spc="-5" dirty="0" smtClean="0">
              <a:solidFill>
                <a:srgbClr val="340072"/>
              </a:solidFill>
              <a:latin typeface="Calibri"/>
              <a:cs typeface="Calibri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6858000" y="4495800"/>
            <a:ext cx="2023491" cy="20574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4" name="object 14"/>
          <p:cNvSpPr txBox="1"/>
          <p:nvPr/>
        </p:nvSpPr>
        <p:spPr>
          <a:xfrm>
            <a:off x="170316" y="3117835"/>
            <a:ext cx="4935084" cy="36933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R="8890" algn="r">
              <a:lnSpc>
                <a:spcPct val="100000"/>
              </a:lnSpc>
            </a:pPr>
            <a:r>
              <a:rPr sz="2400" spc="-10" dirty="0">
                <a:solidFill>
                  <a:srgbClr val="310E46"/>
                </a:solidFill>
                <a:latin typeface="Calibri"/>
                <a:cs typeface="Calibri"/>
              </a:rPr>
              <a:t>r</a:t>
            </a:r>
            <a:endParaRPr sz="2400" dirty="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18078459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8000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0" y="6858000"/>
                </a:moveTo>
                <a:lnTo>
                  <a:pt x="12192000" y="6858000"/>
                </a:lnTo>
                <a:lnTo>
                  <a:pt x="12192000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6">
              <a:lumMod val="50000"/>
            </a:schemeClr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" name="object 3"/>
          <p:cNvSpPr/>
          <p:nvPr/>
        </p:nvSpPr>
        <p:spPr>
          <a:xfrm>
            <a:off x="157734" y="210313"/>
            <a:ext cx="8832056" cy="6430011"/>
          </a:xfrm>
          <a:custGeom>
            <a:avLst/>
            <a:gdLst/>
            <a:ahLst/>
            <a:cxnLst/>
            <a:rect l="l" t="t" r="r" b="b"/>
            <a:pathLst>
              <a:path w="11776075" h="6430009">
                <a:moveTo>
                  <a:pt x="0" y="6429755"/>
                </a:moveTo>
                <a:lnTo>
                  <a:pt x="11775948" y="6429755"/>
                </a:lnTo>
                <a:lnTo>
                  <a:pt x="11775948" y="0"/>
                </a:lnTo>
                <a:lnTo>
                  <a:pt x="0" y="0"/>
                </a:lnTo>
                <a:lnTo>
                  <a:pt x="0" y="6429755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" name="object 4"/>
          <p:cNvSpPr/>
          <p:nvPr/>
        </p:nvSpPr>
        <p:spPr>
          <a:xfrm>
            <a:off x="157734" y="210313"/>
            <a:ext cx="8832056" cy="6430011"/>
          </a:xfrm>
          <a:custGeom>
            <a:avLst/>
            <a:gdLst/>
            <a:ahLst/>
            <a:cxnLst/>
            <a:rect l="l" t="t" r="r" b="b"/>
            <a:pathLst>
              <a:path w="11776075" h="6430009">
                <a:moveTo>
                  <a:pt x="0" y="6429755"/>
                </a:moveTo>
                <a:lnTo>
                  <a:pt x="11775948" y="6429755"/>
                </a:lnTo>
                <a:lnTo>
                  <a:pt x="11775948" y="0"/>
                </a:lnTo>
                <a:lnTo>
                  <a:pt x="0" y="0"/>
                </a:lnTo>
                <a:lnTo>
                  <a:pt x="0" y="6429755"/>
                </a:lnTo>
                <a:close/>
              </a:path>
            </a:pathLst>
          </a:custGeom>
          <a:ln w="12191">
            <a:solidFill>
              <a:srgbClr val="41709C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5" name="object 5"/>
          <p:cNvSpPr/>
          <p:nvPr/>
        </p:nvSpPr>
        <p:spPr>
          <a:xfrm>
            <a:off x="7259204" y="4800600"/>
            <a:ext cx="1727359" cy="1826011"/>
          </a:xfrm>
          <a:custGeom>
            <a:avLst/>
            <a:gdLst/>
            <a:ahLst/>
            <a:cxnLst/>
            <a:rect l="l" t="t" r="r" b="b"/>
            <a:pathLst>
              <a:path w="2303145" h="2261870">
                <a:moveTo>
                  <a:pt x="0" y="2261616"/>
                </a:moveTo>
                <a:lnTo>
                  <a:pt x="2302764" y="2261616"/>
                </a:lnTo>
                <a:lnTo>
                  <a:pt x="2302764" y="0"/>
                </a:lnTo>
                <a:lnTo>
                  <a:pt x="0" y="0"/>
                </a:lnTo>
                <a:lnTo>
                  <a:pt x="0" y="2261616"/>
                </a:lnTo>
                <a:close/>
              </a:path>
            </a:pathLst>
          </a:custGeom>
          <a:solidFill>
            <a:srgbClr val="34522D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6" name="object 6"/>
          <p:cNvSpPr/>
          <p:nvPr/>
        </p:nvSpPr>
        <p:spPr>
          <a:xfrm>
            <a:off x="7239000" y="4724400"/>
            <a:ext cx="1747271" cy="190499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7" name="object 7"/>
          <p:cNvSpPr txBox="1"/>
          <p:nvPr/>
        </p:nvSpPr>
        <p:spPr>
          <a:xfrm>
            <a:off x="457200" y="304801"/>
            <a:ext cx="8077200" cy="717940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lvl="0"/>
            <a:r>
              <a:rPr lang="en-US" sz="4400" b="1" dirty="0" smtClean="0">
                <a:solidFill>
                  <a:srgbClr val="340072"/>
                </a:solidFill>
              </a:rPr>
              <a:t>Upcoming Learning Opportunities</a:t>
            </a:r>
          </a:p>
          <a:p>
            <a:pPr lvl="0"/>
            <a:endParaRPr lang="en-US" sz="4400" b="1" dirty="0" smtClean="0">
              <a:solidFill>
                <a:srgbClr val="340072"/>
              </a:solidFill>
            </a:endParaRPr>
          </a:p>
          <a:p>
            <a:pPr lvl="0"/>
            <a:r>
              <a:rPr lang="en-US" sz="2400" b="1" dirty="0" smtClean="0">
                <a:solidFill>
                  <a:schemeClr val="accent6">
                    <a:lumMod val="50000"/>
                  </a:schemeClr>
                </a:solidFill>
              </a:rPr>
              <a:t>General Interest Webinar Series:</a:t>
            </a:r>
          </a:p>
          <a:p>
            <a:pPr marL="342900" lvl="0" indent="-342900">
              <a:lnSpc>
                <a:spcPct val="120000"/>
              </a:lnSpc>
              <a:buFont typeface="Arial"/>
              <a:buChar char="•"/>
            </a:pPr>
            <a:r>
              <a:rPr lang="en-US" sz="2400" dirty="0" smtClean="0">
                <a:solidFill>
                  <a:schemeClr val="accent6">
                    <a:lumMod val="75000"/>
                  </a:schemeClr>
                </a:solidFill>
              </a:rPr>
              <a:t>August 16</a:t>
            </a:r>
            <a:r>
              <a:rPr lang="en-US" sz="2400" baseline="30000" dirty="0" smtClean="0">
                <a:solidFill>
                  <a:schemeClr val="accent6">
                    <a:lumMod val="75000"/>
                  </a:schemeClr>
                </a:solidFill>
              </a:rPr>
              <a:t>th</a:t>
            </a:r>
            <a:r>
              <a:rPr lang="en-US" sz="2400" dirty="0" smtClean="0">
                <a:solidFill>
                  <a:schemeClr val="accent6">
                    <a:lumMod val="75000"/>
                  </a:schemeClr>
                </a:solidFill>
              </a:rPr>
              <a:t>: Getting Outside and Getting Moving</a:t>
            </a:r>
          </a:p>
          <a:p>
            <a:pPr marL="342900" indent="-342900">
              <a:lnSpc>
                <a:spcPct val="120000"/>
              </a:lnSpc>
              <a:buFont typeface="Arial"/>
              <a:buChar char="•"/>
            </a:pPr>
            <a:r>
              <a:rPr lang="en-US" sz="2400" dirty="0">
                <a:solidFill>
                  <a:schemeClr val="accent6">
                    <a:lumMod val="75000"/>
                  </a:schemeClr>
                </a:solidFill>
              </a:rPr>
              <a:t>September </a:t>
            </a:r>
            <a:r>
              <a:rPr lang="en-US" sz="2400" dirty="0" smtClean="0">
                <a:solidFill>
                  <a:schemeClr val="accent6">
                    <a:lumMod val="75000"/>
                  </a:schemeClr>
                </a:solidFill>
              </a:rPr>
              <a:t>14</a:t>
            </a:r>
            <a:r>
              <a:rPr lang="en-US" sz="2400" baseline="30000" dirty="0" smtClean="0">
                <a:solidFill>
                  <a:schemeClr val="accent6">
                    <a:lumMod val="75000"/>
                  </a:schemeClr>
                </a:solidFill>
              </a:rPr>
              <a:t>th</a:t>
            </a:r>
            <a:r>
              <a:rPr lang="en-US" sz="2400" dirty="0" smtClean="0">
                <a:solidFill>
                  <a:schemeClr val="accent6">
                    <a:lumMod val="75000"/>
                  </a:schemeClr>
                </a:solidFill>
              </a:rPr>
              <a:t>: </a:t>
            </a:r>
            <a:r>
              <a:rPr lang="en-US" sz="2400" dirty="0">
                <a:solidFill>
                  <a:schemeClr val="accent6">
                    <a:lumMod val="75000"/>
                  </a:schemeClr>
                </a:solidFill>
              </a:rPr>
              <a:t>Combatting Social </a:t>
            </a:r>
            <a:r>
              <a:rPr lang="en-US" sz="2400" dirty="0" smtClean="0">
                <a:solidFill>
                  <a:schemeClr val="accent6">
                    <a:lumMod val="75000"/>
                  </a:schemeClr>
                </a:solidFill>
              </a:rPr>
              <a:t>Isolation</a:t>
            </a:r>
          </a:p>
          <a:p>
            <a:endParaRPr lang="en-US" sz="2400" dirty="0">
              <a:solidFill>
                <a:schemeClr val="accent6">
                  <a:lumMod val="75000"/>
                </a:schemeClr>
              </a:solidFill>
            </a:endParaRPr>
          </a:p>
          <a:p>
            <a:pPr lvl="0"/>
            <a:r>
              <a:rPr lang="en-US" sz="2400" b="1" dirty="0" smtClean="0">
                <a:solidFill>
                  <a:srgbClr val="385723"/>
                </a:solidFill>
              </a:rPr>
              <a:t>Community Leaders Webinar Series: </a:t>
            </a:r>
          </a:p>
          <a:p>
            <a:pPr marL="342900" lvl="0" indent="-342900">
              <a:lnSpc>
                <a:spcPct val="120000"/>
              </a:lnSpc>
              <a:buFont typeface="Arial"/>
              <a:buChar char="•"/>
            </a:pPr>
            <a:r>
              <a:rPr lang="en-US" sz="2400" dirty="0" smtClean="0">
                <a:solidFill>
                  <a:schemeClr val="accent6">
                    <a:lumMod val="75000"/>
                  </a:schemeClr>
                </a:solidFill>
              </a:rPr>
              <a:t>August 22</a:t>
            </a:r>
            <a:r>
              <a:rPr lang="en-US" sz="2400" baseline="30000" dirty="0" smtClean="0">
                <a:solidFill>
                  <a:schemeClr val="accent6">
                    <a:lumMod val="75000"/>
                  </a:schemeClr>
                </a:solidFill>
              </a:rPr>
              <a:t>nd</a:t>
            </a:r>
            <a:r>
              <a:rPr lang="en-US" sz="2400" dirty="0" smtClean="0">
                <a:solidFill>
                  <a:schemeClr val="accent6">
                    <a:lumMod val="75000"/>
                  </a:schemeClr>
                </a:solidFill>
              </a:rPr>
              <a:t>: Tools of the Age-Friendly Trade</a:t>
            </a:r>
          </a:p>
          <a:p>
            <a:pPr marL="342900" lvl="0" indent="-342900">
              <a:lnSpc>
                <a:spcPct val="120000"/>
              </a:lnSpc>
              <a:buFont typeface="Arial"/>
              <a:buChar char="•"/>
            </a:pPr>
            <a:r>
              <a:rPr lang="en-US" sz="2400" dirty="0" smtClean="0">
                <a:solidFill>
                  <a:schemeClr val="accent6">
                    <a:lumMod val="75000"/>
                  </a:schemeClr>
                </a:solidFill>
              </a:rPr>
              <a:t>September 26</a:t>
            </a:r>
            <a:r>
              <a:rPr lang="en-US" sz="2400" baseline="30000" dirty="0" smtClean="0">
                <a:solidFill>
                  <a:schemeClr val="accent6">
                    <a:lumMod val="75000"/>
                  </a:schemeClr>
                </a:solidFill>
              </a:rPr>
              <a:t>th</a:t>
            </a:r>
            <a:r>
              <a:rPr lang="en-US" sz="2400" dirty="0" smtClean="0">
                <a:solidFill>
                  <a:schemeClr val="accent6">
                    <a:lumMod val="75000"/>
                  </a:schemeClr>
                </a:solidFill>
              </a:rPr>
              <a:t>: Getting the most out of </a:t>
            </a:r>
          </a:p>
          <a:p>
            <a:pPr lvl="0">
              <a:lnSpc>
                <a:spcPct val="120000"/>
              </a:lnSpc>
            </a:pPr>
            <a:r>
              <a:rPr lang="en-US" sz="2400" dirty="0" smtClean="0">
                <a:solidFill>
                  <a:schemeClr val="accent6">
                    <a:lumMod val="75000"/>
                  </a:schemeClr>
                </a:solidFill>
              </a:rPr>
              <a:t>    your Community Leaders Forum</a:t>
            </a:r>
            <a:endParaRPr lang="en-US" sz="2400" dirty="0" smtClean="0">
              <a:solidFill>
                <a:schemeClr val="accent6">
                  <a:lumMod val="75000"/>
                </a:schemeClr>
              </a:solidFill>
            </a:endParaRPr>
          </a:p>
          <a:p>
            <a:pPr lvl="1">
              <a:lnSpc>
                <a:spcPct val="120000"/>
              </a:lnSpc>
            </a:pPr>
            <a:endParaRPr lang="en-US" sz="2800" b="1" dirty="0" smtClean="0">
              <a:solidFill>
                <a:srgbClr val="548235"/>
              </a:solidFill>
            </a:endParaRPr>
          </a:p>
          <a:p>
            <a:pPr marL="914400" lvl="1" indent="-457200">
              <a:lnSpc>
                <a:spcPct val="120000"/>
              </a:lnSpc>
              <a:buFont typeface="Wingdings" charset="2"/>
              <a:buChar char="ü"/>
            </a:pPr>
            <a:endParaRPr lang="en-US" sz="2800" b="1" dirty="0" smtClean="0">
              <a:solidFill>
                <a:srgbClr val="548235"/>
              </a:solidFill>
            </a:endParaRPr>
          </a:p>
          <a:p>
            <a:endParaRPr lang="en-US" sz="4400" b="1" dirty="0" smtClean="0">
              <a:solidFill>
                <a:srgbClr val="54823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6688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8000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0" y="6858000"/>
                </a:moveTo>
                <a:lnTo>
                  <a:pt x="12192000" y="6858000"/>
                </a:lnTo>
                <a:lnTo>
                  <a:pt x="12192000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" name="object 3"/>
          <p:cNvSpPr/>
          <p:nvPr/>
        </p:nvSpPr>
        <p:spPr>
          <a:xfrm>
            <a:off x="152400" y="152401"/>
            <a:ext cx="8832056" cy="6430011"/>
          </a:xfrm>
          <a:custGeom>
            <a:avLst/>
            <a:gdLst/>
            <a:ahLst/>
            <a:cxnLst/>
            <a:rect l="l" t="t" r="r" b="b"/>
            <a:pathLst>
              <a:path w="11776075" h="6430009">
                <a:moveTo>
                  <a:pt x="0" y="6429755"/>
                </a:moveTo>
                <a:lnTo>
                  <a:pt x="11775948" y="6429755"/>
                </a:lnTo>
                <a:lnTo>
                  <a:pt x="11775948" y="0"/>
                </a:lnTo>
                <a:lnTo>
                  <a:pt x="0" y="0"/>
                </a:lnTo>
                <a:lnTo>
                  <a:pt x="0" y="6429755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" name="object 4"/>
          <p:cNvSpPr/>
          <p:nvPr/>
        </p:nvSpPr>
        <p:spPr>
          <a:xfrm>
            <a:off x="157734" y="210313"/>
            <a:ext cx="8832056" cy="6430011"/>
          </a:xfrm>
          <a:custGeom>
            <a:avLst/>
            <a:gdLst/>
            <a:ahLst/>
            <a:cxnLst/>
            <a:rect l="l" t="t" r="r" b="b"/>
            <a:pathLst>
              <a:path w="11776075" h="6430009">
                <a:moveTo>
                  <a:pt x="0" y="6429755"/>
                </a:moveTo>
                <a:lnTo>
                  <a:pt x="11775948" y="6429755"/>
                </a:lnTo>
                <a:lnTo>
                  <a:pt x="11775948" y="0"/>
                </a:lnTo>
                <a:lnTo>
                  <a:pt x="0" y="0"/>
                </a:lnTo>
                <a:lnTo>
                  <a:pt x="0" y="6429755"/>
                </a:lnTo>
                <a:close/>
              </a:path>
            </a:pathLst>
          </a:custGeom>
          <a:ln w="12191">
            <a:solidFill>
              <a:srgbClr val="41709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152400" y="228600"/>
            <a:ext cx="8839200" cy="73866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algn="ctr">
              <a:lnSpc>
                <a:spcPct val="100000"/>
              </a:lnSpc>
            </a:pPr>
            <a:r>
              <a:rPr lang="en-US" sz="4800" b="1" dirty="0" smtClean="0">
                <a:solidFill>
                  <a:srgbClr val="340072"/>
                </a:solidFill>
                <a:latin typeface="Calibri"/>
                <a:cs typeface="Calibri"/>
              </a:rPr>
              <a:t>Goal of Webinar</a:t>
            </a:r>
            <a:endParaRPr sz="4800" b="1" dirty="0">
              <a:solidFill>
                <a:srgbClr val="340072"/>
              </a:solidFill>
              <a:latin typeface="Calibri"/>
              <a:cs typeface="Calibri"/>
            </a:endParaRPr>
          </a:p>
        </p:txBody>
      </p:sp>
      <p:pic>
        <p:nvPicPr>
          <p:cNvPr id="8" name="Picture 7" descr="to live a creative life, we must lose our fear of being wrong. (4).p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282"/>
          <a:stretch/>
        </p:blipFill>
        <p:spPr>
          <a:xfrm>
            <a:off x="123940" y="152400"/>
            <a:ext cx="8867660" cy="65532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524000" y="1524000"/>
            <a:ext cx="6019800" cy="769441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400" dirty="0" smtClean="0">
                <a:solidFill>
                  <a:srgbClr val="340072"/>
                </a:solidFill>
              </a:rPr>
              <a:t>Today’s Presenters</a:t>
            </a:r>
            <a:endParaRPr lang="en-US" sz="4400" dirty="0">
              <a:solidFill>
                <a:srgbClr val="34007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28470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8000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0" y="6858000"/>
                </a:moveTo>
                <a:lnTo>
                  <a:pt x="12192000" y="6858000"/>
                </a:lnTo>
                <a:lnTo>
                  <a:pt x="12192000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6">
              <a:lumMod val="50000"/>
            </a:schemeClr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" name="object 3"/>
          <p:cNvSpPr/>
          <p:nvPr/>
        </p:nvSpPr>
        <p:spPr>
          <a:xfrm>
            <a:off x="157734" y="210313"/>
            <a:ext cx="8832056" cy="6430011"/>
          </a:xfrm>
          <a:custGeom>
            <a:avLst/>
            <a:gdLst/>
            <a:ahLst/>
            <a:cxnLst/>
            <a:rect l="l" t="t" r="r" b="b"/>
            <a:pathLst>
              <a:path w="11776075" h="6430009">
                <a:moveTo>
                  <a:pt x="0" y="6429755"/>
                </a:moveTo>
                <a:lnTo>
                  <a:pt x="11775948" y="6429755"/>
                </a:lnTo>
                <a:lnTo>
                  <a:pt x="11775948" y="0"/>
                </a:lnTo>
                <a:lnTo>
                  <a:pt x="0" y="0"/>
                </a:lnTo>
                <a:lnTo>
                  <a:pt x="0" y="6429755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" name="object 4"/>
          <p:cNvSpPr/>
          <p:nvPr/>
        </p:nvSpPr>
        <p:spPr>
          <a:xfrm>
            <a:off x="157734" y="210313"/>
            <a:ext cx="8832056" cy="6430011"/>
          </a:xfrm>
          <a:custGeom>
            <a:avLst/>
            <a:gdLst/>
            <a:ahLst/>
            <a:cxnLst/>
            <a:rect l="l" t="t" r="r" b="b"/>
            <a:pathLst>
              <a:path w="11776075" h="6430009">
                <a:moveTo>
                  <a:pt x="0" y="6429755"/>
                </a:moveTo>
                <a:lnTo>
                  <a:pt x="11775948" y="6429755"/>
                </a:lnTo>
                <a:lnTo>
                  <a:pt x="11775948" y="0"/>
                </a:lnTo>
                <a:lnTo>
                  <a:pt x="0" y="0"/>
                </a:lnTo>
                <a:lnTo>
                  <a:pt x="0" y="6429755"/>
                </a:lnTo>
                <a:close/>
              </a:path>
            </a:pathLst>
          </a:custGeom>
          <a:ln w="12191">
            <a:solidFill>
              <a:srgbClr val="41709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7848600" y="5410200"/>
            <a:ext cx="1137669" cy="121615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3200" y="1752600"/>
            <a:ext cx="3918857" cy="274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319519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sz="3800" b="1" dirty="0" smtClean="0"/>
              <a:t>Would you like to have a program that:</a:t>
            </a:r>
            <a:endParaRPr lang="en-US" sz="3800" b="1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Offers an average rent of $221/month</a:t>
            </a:r>
          </a:p>
          <a:p>
            <a:r>
              <a:rPr lang="en-US" dirty="0" smtClean="0"/>
              <a:t>Helps people ages 18-99+</a:t>
            </a:r>
          </a:p>
          <a:p>
            <a:r>
              <a:rPr lang="en-US" dirty="0" smtClean="0"/>
              <a:t>Helps people of any income but mostly with very low incomes</a:t>
            </a:r>
          </a:p>
          <a:p>
            <a:r>
              <a:rPr lang="en-US" dirty="0" smtClean="0"/>
              <a:t>Participants report feeling safer, healthier, and sleeping &amp; eating better.</a:t>
            </a:r>
          </a:p>
          <a:p>
            <a:r>
              <a:rPr lang="en-US" dirty="0" smtClean="0"/>
              <a:t>It’s called </a:t>
            </a:r>
            <a:r>
              <a:rPr lang="en-US" dirty="0" smtClean="0">
                <a:solidFill>
                  <a:srgbClr val="00B050"/>
                </a:solidFill>
              </a:rPr>
              <a:t>homesharing</a:t>
            </a:r>
            <a:r>
              <a:rPr lang="en-US" dirty="0" smtClean="0"/>
              <a:t>!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3855" y="5251006"/>
            <a:ext cx="1885593" cy="13199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766168"/>
      </p:ext>
    </p:extLst>
  </p:cSld>
  <p:clrMapOvr>
    <a:masterClrMapping/>
  </p:clrMapOvr>
  <p:transition xmlns:p14="http://schemas.microsoft.com/office/powerpoint/2010/main" spd="slow">
    <p:wip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sz="3800" b="1" dirty="0" smtClean="0"/>
              <a:t>Would you like to have a program that:</a:t>
            </a:r>
            <a:endParaRPr lang="en-US" sz="3800" b="1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Offers an average rent of $221/month</a:t>
            </a:r>
          </a:p>
          <a:p>
            <a:r>
              <a:rPr lang="en-US" dirty="0" smtClean="0"/>
              <a:t>Helps people ages 18-99+</a:t>
            </a:r>
          </a:p>
          <a:p>
            <a:r>
              <a:rPr lang="en-US" dirty="0" smtClean="0"/>
              <a:t>Helps people of any income but mostly with very low incomes</a:t>
            </a:r>
          </a:p>
          <a:p>
            <a:r>
              <a:rPr lang="en-US" dirty="0" smtClean="0"/>
              <a:t>Participants report feeling safer, healthier, and sleeping &amp; eating better.</a:t>
            </a:r>
          </a:p>
          <a:p>
            <a:r>
              <a:rPr lang="en-US" dirty="0" smtClean="0"/>
              <a:t>It’s called </a:t>
            </a:r>
            <a:r>
              <a:rPr lang="en-US" dirty="0" err="1" smtClean="0">
                <a:solidFill>
                  <a:srgbClr val="00B050"/>
                </a:solidFill>
              </a:rPr>
              <a:t>homesharing</a:t>
            </a:r>
            <a:r>
              <a:rPr lang="en-US" dirty="0" smtClean="0"/>
              <a:t>!</a:t>
            </a:r>
          </a:p>
          <a:p>
            <a:endParaRPr lang="en-US" dirty="0"/>
          </a:p>
          <a:p>
            <a:r>
              <a:rPr lang="en-US" dirty="0" smtClean="0"/>
              <a:t>Watch </a:t>
            </a:r>
            <a:r>
              <a:rPr lang="en-US" dirty="0"/>
              <a:t>this short video: 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https</a:t>
            </a:r>
            <a:r>
              <a:rPr lang="en-US" dirty="0"/>
              <a:t>://</a:t>
            </a:r>
            <a:r>
              <a:rPr lang="en-US" dirty="0" err="1"/>
              <a:t>youtu.be</a:t>
            </a:r>
            <a:r>
              <a:rPr lang="en-US" dirty="0"/>
              <a:t>/XnPBe6CG9SI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3855" y="5251006"/>
            <a:ext cx="1885593" cy="13199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766168"/>
      </p:ext>
    </p:extLst>
  </p:cSld>
  <p:clrMapOvr>
    <a:masterClrMapping/>
  </p:clrMapOvr>
  <p:transition xmlns:p14="http://schemas.microsoft.com/office/powerpoint/2010/main" spd="slow">
    <p:wip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theme/_rels/them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1_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Median">
  <a:themeElements>
    <a:clrScheme name="Median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Median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Media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Planning &amp; Development in Portland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4093</TotalTime>
  <Words>2895</Words>
  <Application>Microsoft Macintosh PowerPoint</Application>
  <PresentationFormat>On-screen Show (4:3)</PresentationFormat>
  <Paragraphs>394</Paragraphs>
  <Slides>49</Slides>
  <Notes>26</Notes>
  <HiddenSlides>0</HiddenSlides>
  <MMClips>0</MMClips>
  <ScaleCrop>false</ScaleCrop>
  <HeadingPairs>
    <vt:vector size="4" baseType="variant">
      <vt:variant>
        <vt:lpstr>Theme</vt:lpstr>
      </vt:variant>
      <vt:variant>
        <vt:i4>6</vt:i4>
      </vt:variant>
      <vt:variant>
        <vt:lpstr>Slide Titles</vt:lpstr>
      </vt:variant>
      <vt:variant>
        <vt:i4>49</vt:i4>
      </vt:variant>
    </vt:vector>
  </HeadingPairs>
  <TitlesOfParts>
    <vt:vector size="55" baseType="lpstr">
      <vt:lpstr>1_Office Theme</vt:lpstr>
      <vt:lpstr>Office Theme</vt:lpstr>
      <vt:lpstr>2_Office Theme</vt:lpstr>
      <vt:lpstr>3_Office Theme</vt:lpstr>
      <vt:lpstr>Median</vt:lpstr>
      <vt:lpstr>Planning &amp; Development in Portland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Would you like to have a program that:</vt:lpstr>
      <vt:lpstr>Would you like to have a program that:</vt:lpstr>
      <vt:lpstr>Would you like to have a program that:</vt:lpstr>
      <vt:lpstr>What is homesharing?</vt:lpstr>
      <vt:lpstr>What Homesharing Is Not</vt:lpstr>
      <vt:lpstr>Community Benefits of Homesharing</vt:lpstr>
      <vt:lpstr>Individual Benefits of Homesharing: Health and Independence</vt:lpstr>
      <vt:lpstr>FY 16 Other Benefits to Individuals and Community:</vt:lpstr>
      <vt:lpstr>Screening and Matching Process</vt:lpstr>
      <vt:lpstr>Components of a Successful Program</vt:lpstr>
      <vt:lpstr>Where does Homesharing work best?</vt:lpstr>
      <vt:lpstr>Resources:</vt:lpstr>
      <vt:lpstr>NEW (Hampshire) RULES FOR  accessory dwellings</vt:lpstr>
      <vt:lpstr>ADUs – What Are They?</vt:lpstr>
      <vt:lpstr>Benefits of ADUs</vt:lpstr>
      <vt:lpstr>ADUs – Out West</vt:lpstr>
      <vt:lpstr>ADUs – Closer to Home</vt:lpstr>
      <vt:lpstr>ADUs – History and Evolution</vt:lpstr>
      <vt:lpstr>Housing Needs and Preferences</vt:lpstr>
      <vt:lpstr>What Does It Mean?</vt:lpstr>
      <vt:lpstr>Better Living in Less Space?</vt:lpstr>
      <vt:lpstr>NH ADU Law’s “Back Story”</vt:lpstr>
      <vt:lpstr>NH ADU Law – The Basics</vt:lpstr>
      <vt:lpstr>NH ADU Law – Options</vt:lpstr>
      <vt:lpstr>NH ADU Law – Prohibitions</vt:lpstr>
      <vt:lpstr>NH ADU Law – What Next?</vt:lpstr>
      <vt:lpstr>NH ADU Law – FAQs</vt:lpstr>
      <vt:lpstr>Questions?</vt:lpstr>
      <vt:lpstr>Accessory Dwelling Units in Portland, Maine </vt:lpstr>
      <vt:lpstr>Portland, ME</vt:lpstr>
      <vt:lpstr>Portland, ME</vt:lpstr>
      <vt:lpstr>Portland, ME</vt:lpstr>
      <vt:lpstr>Portland’s Plan 2030</vt:lpstr>
      <vt:lpstr>Accessory Dwelling Units – History</vt:lpstr>
      <vt:lpstr>Accessory Dwelling Units - Questions</vt:lpstr>
      <vt:lpstr>Accessory Dwelling Units – R-3 Zone</vt:lpstr>
      <vt:lpstr>Accessory Dwelling Units – R-5 Zone</vt:lpstr>
      <vt:lpstr>Accessory Dwelling Units – Peaks Island</vt:lpstr>
      <vt:lpstr>Zoning Changes are not for the Faint of Heart!</vt:lpstr>
      <vt:lpstr>CONTACT INFORMATION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Volunteers and the Aging Network</dc:title>
  <dc:creator>Peter Lane</dc:creator>
  <cp:lastModifiedBy>Patricia Kimball</cp:lastModifiedBy>
  <cp:revision>33</cp:revision>
  <cp:lastPrinted>2017-06-26T14:38:18Z</cp:lastPrinted>
  <dcterms:created xsi:type="dcterms:W3CDTF">2017-06-25T11:51:49Z</dcterms:created>
  <dcterms:modified xsi:type="dcterms:W3CDTF">2017-07-24T19:40:15Z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2017-02-27T00:00:00Z</vt:filetime>
  </property>
  <property fmtid="{D5CDD505-2E9C-101B-9397-08002B2CF9AE}" pid="3" name="LastSaved">
    <vt:filetime>2017-06-25T00:00:00Z</vt:filetime>
  </property>
</Properties>
</file>